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58" r:id="rId3"/>
    <p:sldId id="260" r:id="rId4"/>
    <p:sldId id="261" r:id="rId5"/>
    <p:sldId id="262" r:id="rId6"/>
    <p:sldId id="257" r:id="rId7"/>
    <p:sldId id="263"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5106" autoAdjust="0"/>
  </p:normalViewPr>
  <p:slideViewPr>
    <p:cSldViewPr>
      <p:cViewPr varScale="1">
        <p:scale>
          <a:sx n="39" d="100"/>
          <a:sy n="39" d="100"/>
        </p:scale>
        <p:origin x="-228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45C062-2930-4ACD-B955-02B4F1C53D2B}" type="datetimeFigureOut">
              <a:rPr lang="en-US" smtClean="0"/>
              <a:pPr/>
              <a:t>9/24/2014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FC82F51-668C-411D-9533-773513F441A9}"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a:t>
            </a:r>
            <a:r>
              <a:rPr lang="en-US" baseline="0" dirty="0" smtClean="0"/>
              <a:t> the next 25 years, the population of people who are 65+ is expected to double.</a:t>
            </a:r>
            <a:br>
              <a:rPr lang="en-US" baseline="0" dirty="0" smtClean="0"/>
            </a:br>
            <a:r>
              <a:rPr lang="en-US" baseline="0" dirty="0" smtClean="0"/>
              <a:t>The immigration increase that is presently happening is expected to have a large impact on that age difference making nearly half of the elder population of some sort of ethnic descent. </a:t>
            </a:r>
          </a:p>
          <a:p>
            <a:r>
              <a:rPr lang="en-US" baseline="0" dirty="0" smtClean="0"/>
              <a:t>As the population becomes more ethnically diverse, questions addressing who are considered minorities, whether or not immigration control should be considered, how immigration is affecting our employment system, and whether or not immigrants are entitled to public benefits will need clarification.  In addition, with these considerations,  assessment should be made of how these considerations will affect human service delivery. </a:t>
            </a:r>
          </a:p>
          <a:p>
            <a:r>
              <a:rPr lang="en-US" dirty="0" smtClean="0"/>
              <a:t>Approximately</a:t>
            </a:r>
            <a:r>
              <a:rPr lang="en-US" baseline="0" dirty="0" smtClean="0"/>
              <a:t> 2.4% of the US population identifies as more than one race (multiracial) which is expected to continue to increase with time.  As the identification as multiracial individuals increases, it is important to know how to approach and address these individuals without being offensive. </a:t>
            </a:r>
          </a:p>
          <a:p>
            <a:r>
              <a:rPr lang="en-US" sz="1200" kern="1200" dirty="0" smtClean="0">
                <a:solidFill>
                  <a:schemeClr val="tx1"/>
                </a:solidFill>
                <a:latin typeface="+mn-lt"/>
                <a:ea typeface="+mn-ea"/>
                <a:cs typeface="+mn-cs"/>
              </a:rPr>
              <a:t>Woodside, M. (2011). </a:t>
            </a:r>
            <a:r>
              <a:rPr lang="en-US" sz="1200" i="1" kern="1200" dirty="0" smtClean="0">
                <a:solidFill>
                  <a:schemeClr val="tx1"/>
                </a:solidFill>
                <a:latin typeface="+mn-lt"/>
                <a:ea typeface="+mn-ea"/>
                <a:cs typeface="+mn-cs"/>
              </a:rPr>
              <a:t>An Introduction to Human Services</a:t>
            </a:r>
            <a:r>
              <a:rPr lang="en-US" sz="1200" kern="1200" dirty="0" smtClean="0">
                <a:solidFill>
                  <a:schemeClr val="tx1"/>
                </a:solidFill>
                <a:latin typeface="+mn-lt"/>
                <a:ea typeface="+mn-ea"/>
                <a:cs typeface="+mn-cs"/>
              </a:rPr>
              <a:t> (7th ed.). Mason, OH: Cengage Learning</a:t>
            </a:r>
            <a:endParaRPr lang="en-US" dirty="0"/>
          </a:p>
        </p:txBody>
      </p:sp>
      <p:sp>
        <p:nvSpPr>
          <p:cNvPr id="4" name="Slide Number Placeholder 3"/>
          <p:cNvSpPr>
            <a:spLocks noGrp="1"/>
          </p:cNvSpPr>
          <p:nvPr>
            <p:ph type="sldNum" sz="quarter" idx="10"/>
          </p:nvPr>
        </p:nvSpPr>
        <p:spPr/>
        <p:txBody>
          <a:bodyPr/>
          <a:lstStyle/>
          <a:p>
            <a:fld id="{4FC82F51-668C-411D-9533-773513F441A9}" type="slidenum">
              <a:rPr lang="en-US" smtClean="0"/>
              <a:pPr/>
              <a:t>2</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Understanding how to properly care for the aging population is pertinent in the field of human services. As the</a:t>
            </a:r>
            <a:r>
              <a:rPr lang="en-US" baseline="0" dirty="0" smtClean="0"/>
              <a:t> population shift leans towards a higher amount of elderly, human service professionals should equip themselves with the knowledge </a:t>
            </a:r>
            <a:r>
              <a:rPr lang="en-US" baseline="0" dirty="0" smtClean="0"/>
              <a:t>and resources on </a:t>
            </a:r>
            <a:r>
              <a:rPr lang="en-US" baseline="0" dirty="0" smtClean="0"/>
              <a:t>how to </a:t>
            </a:r>
            <a:r>
              <a:rPr lang="en-US" baseline="0" dirty="0" smtClean="0"/>
              <a:t>do and handle </a:t>
            </a:r>
            <a:r>
              <a:rPr lang="en-US" baseline="0" dirty="0" smtClean="0"/>
              <a:t>the following:</a:t>
            </a:r>
          </a:p>
          <a:p>
            <a:r>
              <a:rPr lang="en-US" baseline="0" dirty="0" smtClean="0"/>
              <a:t>* Recognize signs of depression and have the appropriate resources available for the client</a:t>
            </a:r>
          </a:p>
          <a:p>
            <a:r>
              <a:rPr lang="en-US" dirty="0" smtClean="0"/>
              <a:t>* Realize</a:t>
            </a:r>
            <a:r>
              <a:rPr lang="en-US" baseline="0" dirty="0" smtClean="0"/>
              <a:t> the known correlations between aged individuals and his or her income, education level, and activeness level. </a:t>
            </a:r>
            <a:br>
              <a:rPr lang="en-US" baseline="0" dirty="0" smtClean="0"/>
            </a:br>
            <a:r>
              <a:rPr lang="en-US" baseline="0" dirty="0" smtClean="0"/>
              <a:t>* Attain a list of reliable sources such as medical help, hospice care, and assisted living options  for the client and his or her family </a:t>
            </a:r>
          </a:p>
          <a:p>
            <a:pPr>
              <a:buFont typeface="Arial" charset="0"/>
              <a:buChar char="•"/>
            </a:pPr>
            <a:r>
              <a:rPr lang="en-US" baseline="0" dirty="0" smtClean="0"/>
              <a:t>Recognize</a:t>
            </a:r>
            <a:r>
              <a:rPr lang="en-US" baseline="0" dirty="0" smtClean="0"/>
              <a:t>, acknowledge, respect, and accommodate the needs of individuals with different cultural and ethnical backgrounds who may view the aging process differently</a:t>
            </a:r>
            <a:r>
              <a:rPr lang="en-US" baseline="0" dirty="0" smtClean="0"/>
              <a:t>.</a:t>
            </a:r>
          </a:p>
          <a:p>
            <a:pPr>
              <a:buFont typeface="Arial" charset="0"/>
              <a:buNone/>
            </a:pPr>
            <a:r>
              <a:rPr lang="en-US" baseline="0" dirty="0" smtClean="0"/>
              <a:t>For different people, care for the aging might involve different services. Some may wish to remain at home and have a nurse or worker come and check on them; others may need more direct one and one care; and still others may prefer to be in a setting like an assisted living center. All of these options are ones that a human service professional should be knowledgeable of and be aware of what resources and services are available within their area. </a:t>
            </a:r>
            <a:endParaRPr lang="en-US" baseline="0" dirty="0" smtClean="0"/>
          </a:p>
          <a:p>
            <a:r>
              <a:rPr lang="en-US" sz="1200" kern="1200" dirty="0" smtClean="0">
                <a:solidFill>
                  <a:schemeClr val="tx1"/>
                </a:solidFill>
                <a:latin typeface="+mn-lt"/>
                <a:ea typeface="+mn-ea"/>
                <a:cs typeface="+mn-cs"/>
              </a:rPr>
              <a:t>Woodside, M. (2011). </a:t>
            </a:r>
            <a:r>
              <a:rPr lang="en-US" sz="1200" i="1" kern="1200" dirty="0" smtClean="0">
                <a:solidFill>
                  <a:schemeClr val="tx1"/>
                </a:solidFill>
                <a:latin typeface="+mn-lt"/>
                <a:ea typeface="+mn-ea"/>
                <a:cs typeface="+mn-cs"/>
              </a:rPr>
              <a:t>An Introduction to Human Services</a:t>
            </a:r>
            <a:r>
              <a:rPr lang="en-US" sz="1200" kern="1200" dirty="0" smtClean="0">
                <a:solidFill>
                  <a:schemeClr val="tx1"/>
                </a:solidFill>
                <a:latin typeface="+mn-lt"/>
                <a:ea typeface="+mn-ea"/>
                <a:cs typeface="+mn-cs"/>
              </a:rPr>
              <a:t> (7th ed.). Mason, OH: Cengage Learning</a:t>
            </a:r>
            <a:endParaRPr lang="en-US" dirty="0"/>
          </a:p>
        </p:txBody>
      </p:sp>
      <p:sp>
        <p:nvSpPr>
          <p:cNvPr id="4" name="Slide Number Placeholder 3"/>
          <p:cNvSpPr>
            <a:spLocks noGrp="1"/>
          </p:cNvSpPr>
          <p:nvPr>
            <p:ph type="sldNum" sz="quarter" idx="10"/>
          </p:nvPr>
        </p:nvSpPr>
        <p:spPr/>
        <p:txBody>
          <a:bodyPr/>
          <a:lstStyle/>
          <a:p>
            <a:fld id="{4FC82F51-668C-411D-9533-773513F441A9}" type="slidenum">
              <a:rPr lang="en-US" smtClean="0"/>
              <a:pPr/>
              <a:t>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Human service professionals should</a:t>
            </a:r>
            <a:r>
              <a:rPr lang="en-US" baseline="0" dirty="0" smtClean="0"/>
              <a:t> recognize that as immigration continues to be a major contribution to the US population, it also impacts human service delivery.  Services offered to clients will likely shift from targeting a couple demographics, to a large variety of </a:t>
            </a:r>
            <a:r>
              <a:rPr lang="en-US" baseline="0" dirty="0" smtClean="0"/>
              <a:t>demographics: age differences, cultural and ethnical differences, and educational levels are just a few of the different demographics that human service professionals will </a:t>
            </a:r>
            <a:r>
              <a:rPr lang="en-US" baseline="0" smtClean="0"/>
              <a:t>be faced with. </a:t>
            </a:r>
            <a:endParaRPr lang="en-US" baseline="0" dirty="0" smtClean="0"/>
          </a:p>
          <a:p>
            <a:r>
              <a:rPr lang="en-US" baseline="0" dirty="0" smtClean="0"/>
              <a:t>The human service professional, recognizing that the population change is in motion, will educate himself or herself on the incoming cultures. This means educating oneself on which cultures are entering to relevant service areas relative to the professional and further educating his or herself on the conduct and social norms of those emerging cultures. </a:t>
            </a:r>
            <a:endParaRPr lang="en-US" dirty="0"/>
          </a:p>
        </p:txBody>
      </p:sp>
      <p:sp>
        <p:nvSpPr>
          <p:cNvPr id="4" name="Slide Number Placeholder 3"/>
          <p:cNvSpPr>
            <a:spLocks noGrp="1"/>
          </p:cNvSpPr>
          <p:nvPr>
            <p:ph type="sldNum" sz="quarter" idx="10"/>
          </p:nvPr>
        </p:nvSpPr>
        <p:spPr/>
        <p:txBody>
          <a:bodyPr/>
          <a:lstStyle/>
          <a:p>
            <a:fld id="{4FC82F51-668C-411D-9533-773513F441A9}" type="slidenum">
              <a:rPr lang="en-US" smtClean="0"/>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Service delivery prior to modern technology has been discovered by clients through word of mouth, through</a:t>
            </a:r>
            <a:r>
              <a:rPr lang="en-US" baseline="0" dirty="0" smtClean="0"/>
              <a:t> professional or non-professional referrals, and through the local community where service professionals have been able to directly reach out. Without technology, clients have only been able to receive such services by direct contact and interaction. </a:t>
            </a:r>
          </a:p>
          <a:p>
            <a:r>
              <a:rPr lang="en-US" dirty="0" smtClean="0"/>
              <a:t>Through the world wide web, clients are able to reach out and find services that are available to them locally</a:t>
            </a:r>
            <a:r>
              <a:rPr lang="en-US" baseline="0" dirty="0" smtClean="0"/>
              <a:t> and are even able to receive help without geographical limitations.   Services online like e-therapy are becoming more widely available for potential clients who may find themselves isolated but still need counseling benefits. </a:t>
            </a:r>
            <a:endParaRPr lang="en-US" dirty="0"/>
          </a:p>
        </p:txBody>
      </p:sp>
      <p:sp>
        <p:nvSpPr>
          <p:cNvPr id="4" name="Slide Number Placeholder 3"/>
          <p:cNvSpPr>
            <a:spLocks noGrp="1"/>
          </p:cNvSpPr>
          <p:nvPr>
            <p:ph type="sldNum" sz="quarter" idx="10"/>
          </p:nvPr>
        </p:nvSpPr>
        <p:spPr/>
        <p:txBody>
          <a:bodyPr/>
          <a:lstStyle/>
          <a:p>
            <a:fld id="{4FC82F51-668C-411D-9533-773513F441A9}" type="slidenum">
              <a:rPr lang="en-US" smtClean="0"/>
              <a:pPr/>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The world wide web has opened the door to</a:t>
            </a:r>
            <a:r>
              <a:rPr lang="en-US" baseline="0" dirty="0" smtClean="0"/>
              <a:t> multi user ability to search for services they need or are looking for. An individual can use a search engine to type in the type of services he or she needs, localizing it to a specific area, and a list will populate with different organizations and businesses that can provide those services. Virtual community maps are available and show a 2D and 3D graphic map of the area and what businesses and organizations are nearby.  Smart phones are now coming equipped with internet availability and applications can be downloaded to search for nearby places specific to key words. </a:t>
            </a:r>
          </a:p>
          <a:p>
            <a:r>
              <a:rPr lang="en-US" dirty="0" smtClean="0"/>
              <a:t>The great big world</a:t>
            </a:r>
            <a:r>
              <a:rPr lang="en-US" baseline="0" dirty="0" smtClean="0"/>
              <a:t> is becoming smaller with social media which provides internet links, multiple types of services, and gives the user the ability to find, keep up to date with, and engage with places of their particular interest. Organizations are beginning to integrate the use of Facecbook, Twitter, Instagram, and even Blogs in order to keep in touch with clients and prospective clients. </a:t>
            </a:r>
          </a:p>
          <a:p>
            <a:r>
              <a:rPr lang="en-US" baseline="0" dirty="0" smtClean="0"/>
              <a:t>Clients are able to be kept up to speed with an organizations most recent benefits, he or she can refer their friends and family to the organization through the web service and have access to the information that friends and family might have questions about. </a:t>
            </a:r>
          </a:p>
          <a:p>
            <a:r>
              <a:rPr lang="en-US" baseline="0" dirty="0" smtClean="0"/>
              <a:t>In order for a human service professional to continue to help his or her clients, he or she must be willing to utilize the web for the purpose of reaching out. If there are services that an agency may be able to provide to clients through online services which they do not yet use, the professional should work with their superiors to implement these services to the web. If agencies and professionals are willing to accommodate the technology shift, their ability to reach new clientele and meet the needs of their clients will be to a greater advantage of all three parties. </a:t>
            </a:r>
          </a:p>
          <a:p>
            <a:r>
              <a:rPr lang="en-US" sz="1200" kern="1200" dirty="0" smtClean="0">
                <a:solidFill>
                  <a:schemeClr val="tx1"/>
                </a:solidFill>
                <a:latin typeface="+mn-lt"/>
                <a:ea typeface="+mn-ea"/>
                <a:cs typeface="+mn-cs"/>
              </a:rPr>
              <a:t>Woodside, M. (2011). </a:t>
            </a:r>
            <a:r>
              <a:rPr lang="en-US" sz="1200" i="1" kern="1200" dirty="0" smtClean="0">
                <a:solidFill>
                  <a:schemeClr val="tx1"/>
                </a:solidFill>
                <a:latin typeface="+mn-lt"/>
                <a:ea typeface="+mn-ea"/>
                <a:cs typeface="+mn-cs"/>
              </a:rPr>
              <a:t>An Introduction to Human Services</a:t>
            </a:r>
            <a:r>
              <a:rPr lang="en-US" sz="1200" kern="1200" dirty="0" smtClean="0">
                <a:solidFill>
                  <a:schemeClr val="tx1"/>
                </a:solidFill>
                <a:latin typeface="+mn-lt"/>
                <a:ea typeface="+mn-ea"/>
                <a:cs typeface="+mn-cs"/>
              </a:rPr>
              <a:t> (7th ed.). Mason, OH: Cengage Learning</a:t>
            </a:r>
            <a:endParaRPr lang="en-US" dirty="0"/>
          </a:p>
        </p:txBody>
      </p:sp>
      <p:sp>
        <p:nvSpPr>
          <p:cNvPr id="4" name="Slide Number Placeholder 3"/>
          <p:cNvSpPr>
            <a:spLocks noGrp="1"/>
          </p:cNvSpPr>
          <p:nvPr>
            <p:ph type="sldNum" sz="quarter" idx="10"/>
          </p:nvPr>
        </p:nvSpPr>
        <p:spPr/>
        <p:txBody>
          <a:bodyPr/>
          <a:lstStyle/>
          <a:p>
            <a:fld id="{4FC82F51-668C-411D-9533-773513F441A9}" type="slidenum">
              <a:rPr lang="en-US" smtClean="0"/>
              <a:pPr/>
              <a:t>6</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76516AD7-11A5-4007-94AD-82DE2FCCD53A}" type="datetimeFigureOut">
              <a:rPr lang="en-US" smtClean="0"/>
              <a:pPr/>
              <a:t>9/24/2014</a:t>
            </a:fld>
            <a:endParaRPr lang="en-US" dirty="0"/>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dirty="0"/>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1D513166-8B35-4AD5-9A80-9D14299C18F7}"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6516AD7-11A5-4007-94AD-82DE2FCCD53A}" type="datetimeFigureOut">
              <a:rPr lang="en-US" smtClean="0"/>
              <a:pPr/>
              <a:t>9/24/2014</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1D513166-8B35-4AD5-9A80-9D14299C18F7}"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76516AD7-11A5-4007-94AD-82DE2FCCD53A}" type="datetimeFigureOut">
              <a:rPr lang="en-US" smtClean="0"/>
              <a:pPr/>
              <a:t>9/24/2014</a:t>
            </a:fld>
            <a:endParaRPr lang="en-US" dirty="0"/>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dirty="0"/>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1D513166-8B35-4AD5-9A80-9D14299C18F7}"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6516AD7-11A5-4007-94AD-82DE2FCCD53A}" type="datetimeFigureOut">
              <a:rPr lang="en-US" smtClean="0"/>
              <a:pPr/>
              <a:t>9/24/2014</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1D513166-8B35-4AD5-9A80-9D14299C18F7}"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76516AD7-11A5-4007-94AD-82DE2FCCD53A}" type="datetimeFigureOut">
              <a:rPr lang="en-US" smtClean="0"/>
              <a:pPr/>
              <a:t>9/24/2014</a:t>
            </a:fld>
            <a:endParaRPr lang="en-US" dirty="0"/>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dirty="0"/>
          </a:p>
        </p:txBody>
      </p:sp>
      <p:sp>
        <p:nvSpPr>
          <p:cNvPr id="6" name="Slide Number Placeholder 5"/>
          <p:cNvSpPr>
            <a:spLocks noGrp="1"/>
          </p:cNvSpPr>
          <p:nvPr>
            <p:ph type="sldNum" sz="quarter" idx="12"/>
          </p:nvPr>
        </p:nvSpPr>
        <p:spPr>
          <a:xfrm>
            <a:off x="6733952" y="6555112"/>
            <a:ext cx="588336" cy="228600"/>
          </a:xfrm>
        </p:spPr>
        <p:txBody>
          <a:bodyPr/>
          <a:lstStyle>
            <a:extLst/>
          </a:lstStyle>
          <a:p>
            <a:fld id="{1D513166-8B35-4AD5-9A80-9D14299C18F7}"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6516AD7-11A5-4007-94AD-82DE2FCCD53A}" type="datetimeFigureOut">
              <a:rPr lang="en-US" smtClean="0"/>
              <a:pPr/>
              <a:t>9/24/2014</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1D513166-8B35-4AD5-9A80-9D14299C18F7}"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6516AD7-11A5-4007-94AD-82DE2FCCD53A}" type="datetimeFigureOut">
              <a:rPr lang="en-US" smtClean="0"/>
              <a:pPr/>
              <a:t>9/24/2014</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1D513166-8B35-4AD5-9A80-9D14299C18F7}"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76516AD7-11A5-4007-94AD-82DE2FCCD53A}" type="datetimeFigureOut">
              <a:rPr lang="en-US" smtClean="0"/>
              <a:pPr/>
              <a:t>9/24/2014</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1D513166-8B35-4AD5-9A80-9D14299C18F7}"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76516AD7-11A5-4007-94AD-82DE2FCCD53A}" type="datetimeFigureOut">
              <a:rPr lang="en-US" smtClean="0"/>
              <a:pPr/>
              <a:t>9/24/2014</a:t>
            </a:fld>
            <a:endParaRPr lang="en-US" dirty="0"/>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dirty="0"/>
          </a:p>
        </p:txBody>
      </p:sp>
      <p:sp>
        <p:nvSpPr>
          <p:cNvPr id="4" name="Slide Number Placeholder 3"/>
          <p:cNvSpPr>
            <a:spLocks noGrp="1"/>
          </p:cNvSpPr>
          <p:nvPr>
            <p:ph type="sldNum" sz="quarter" idx="12"/>
          </p:nvPr>
        </p:nvSpPr>
        <p:spPr/>
        <p:txBody>
          <a:bodyPr/>
          <a:lstStyle>
            <a:extLst/>
          </a:lstStyle>
          <a:p>
            <a:fld id="{1D513166-8B35-4AD5-9A80-9D14299C18F7}"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6516AD7-11A5-4007-94AD-82DE2FCCD53A}" type="datetimeFigureOut">
              <a:rPr lang="en-US" smtClean="0"/>
              <a:pPr/>
              <a:t>9/24/2014</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1D513166-8B35-4AD5-9A80-9D14299C18F7}"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76516AD7-11A5-4007-94AD-82DE2FCCD53A}" type="datetimeFigureOut">
              <a:rPr lang="en-US" smtClean="0"/>
              <a:pPr/>
              <a:t>9/24/2014</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1D513166-8B35-4AD5-9A80-9D14299C18F7}" type="slidenum">
              <a:rPr lang="en-US" smtClean="0"/>
              <a:pPr/>
              <a:t>‹#›</a:t>
            </a:fld>
            <a:endParaRPr lang="en-US" dirty="0"/>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dirty="0"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76516AD7-11A5-4007-94AD-82DE2FCCD53A}" type="datetimeFigureOut">
              <a:rPr lang="en-US" smtClean="0"/>
              <a:pPr/>
              <a:t>9/24/2014</a:t>
            </a:fld>
            <a:endParaRPr lang="en-US" dirty="0"/>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dirty="0"/>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1D513166-8B35-4AD5-9A80-9D14299C18F7}"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Evolution of Client need and service delivery</a:t>
            </a:r>
            <a:endParaRPr lang="en-US" dirty="0"/>
          </a:p>
        </p:txBody>
      </p:sp>
      <p:sp>
        <p:nvSpPr>
          <p:cNvPr id="3" name="Subtitle 2"/>
          <p:cNvSpPr>
            <a:spLocks noGrp="1"/>
          </p:cNvSpPr>
          <p:nvPr>
            <p:ph type="subTitle" idx="1"/>
          </p:nvPr>
        </p:nvSpPr>
        <p:spPr/>
        <p:txBody>
          <a:bodyPr>
            <a:normAutofit/>
          </a:bodyPr>
          <a:lstStyle/>
          <a:p>
            <a:r>
              <a:rPr lang="en-US" dirty="0" smtClean="0"/>
              <a:t>Chandreyee Johnson</a:t>
            </a:r>
            <a:br>
              <a:rPr lang="en-US" dirty="0" smtClean="0"/>
            </a:br>
            <a:r>
              <a:rPr lang="en-US" dirty="0" smtClean="0"/>
              <a:t>BSHS 305 (Ellen Biros)</a:t>
            </a:r>
            <a:br>
              <a:rPr lang="en-US" dirty="0" smtClean="0"/>
            </a:br>
            <a:r>
              <a:rPr lang="en-US" dirty="0" smtClean="0"/>
              <a:t>September 24, 2014</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Evolving client need</a:t>
            </a:r>
            <a:endParaRPr lang="en-US" dirty="0"/>
          </a:p>
        </p:txBody>
      </p:sp>
      <p:sp>
        <p:nvSpPr>
          <p:cNvPr id="3" name="Content Placeholder 2"/>
          <p:cNvSpPr>
            <a:spLocks noGrp="1"/>
          </p:cNvSpPr>
          <p:nvPr>
            <p:ph idx="1"/>
          </p:nvPr>
        </p:nvSpPr>
        <p:spPr/>
        <p:txBody>
          <a:bodyPr/>
          <a:lstStyle/>
          <a:p>
            <a:r>
              <a:rPr lang="en-US" dirty="0" smtClean="0"/>
              <a:t>Aging clients and demographic changes</a:t>
            </a:r>
          </a:p>
          <a:p>
            <a:pPr lvl="1"/>
            <a:r>
              <a:rPr lang="en-US" dirty="0" smtClean="0"/>
              <a:t>65+ population shift</a:t>
            </a:r>
          </a:p>
          <a:p>
            <a:pPr lvl="1"/>
            <a:r>
              <a:rPr lang="en-US" dirty="0" smtClean="0"/>
              <a:t>Ethnical population shift</a:t>
            </a:r>
          </a:p>
          <a:p>
            <a:endParaRPr lang="en-US" dirty="0" smtClean="0"/>
          </a:p>
          <a:p>
            <a:r>
              <a:rPr lang="en-US" dirty="0" smtClean="0"/>
              <a:t>Identifying minorities</a:t>
            </a:r>
          </a:p>
          <a:p>
            <a:pPr lvl="1"/>
            <a:r>
              <a:rPr lang="en-US" dirty="0" smtClean="0"/>
              <a:t>Who is a minority? Immigration control, job infiltration, public benefits?</a:t>
            </a:r>
          </a:p>
          <a:p>
            <a:pPr lvl="1"/>
            <a:endParaRPr lang="en-US" dirty="0" smtClean="0"/>
          </a:p>
          <a:p>
            <a:r>
              <a:rPr lang="en-US" dirty="0" smtClean="0"/>
              <a:t>Multiracial clientele</a:t>
            </a:r>
          </a:p>
          <a:p>
            <a:pPr lvl="1"/>
            <a:r>
              <a:rPr lang="en-US" dirty="0" smtClean="0"/>
              <a:t>2.4% of US population identifies as multiracial</a:t>
            </a:r>
          </a:p>
          <a:p>
            <a:pPr lvl="1"/>
            <a:endParaRPr lang="en-US" dirty="0" smtClean="0"/>
          </a:p>
          <a:p>
            <a:pPr lvl="1"/>
            <a:endParaRPr 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89098" y="1143000"/>
            <a:ext cx="3429000" cy="990600"/>
          </a:xfrm>
        </p:spPr>
        <p:txBody>
          <a:bodyPr/>
          <a:lstStyle/>
          <a:p>
            <a:r>
              <a:rPr lang="en-US" dirty="0" smtClean="0"/>
              <a:t>Care for the aging</a:t>
            </a:r>
            <a:endParaRPr lang="en-US" dirty="0"/>
          </a:p>
        </p:txBody>
      </p:sp>
      <p:sp>
        <p:nvSpPr>
          <p:cNvPr id="3" name="Text Placeholder 2"/>
          <p:cNvSpPr>
            <a:spLocks noGrp="1"/>
          </p:cNvSpPr>
          <p:nvPr>
            <p:ph type="body" sz="half" idx="2"/>
          </p:nvPr>
        </p:nvSpPr>
        <p:spPr>
          <a:xfrm>
            <a:off x="5389098" y="2286000"/>
            <a:ext cx="3429000" cy="2917874"/>
          </a:xfrm>
        </p:spPr>
        <p:txBody>
          <a:bodyPr/>
          <a:lstStyle/>
          <a:p>
            <a:r>
              <a:rPr lang="en-US" dirty="0" smtClean="0"/>
              <a:t>Human service professionals should know how to:</a:t>
            </a:r>
          </a:p>
          <a:p>
            <a:r>
              <a:rPr lang="en-US" dirty="0" smtClean="0"/>
              <a:t/>
            </a:r>
            <a:br>
              <a:rPr lang="en-US" dirty="0" smtClean="0"/>
            </a:br>
            <a:r>
              <a:rPr lang="en-US" dirty="0" smtClean="0"/>
              <a:t>* Recognize and address depression</a:t>
            </a:r>
          </a:p>
          <a:p>
            <a:endParaRPr lang="en-US" dirty="0" smtClean="0"/>
          </a:p>
          <a:p>
            <a:r>
              <a:rPr lang="en-US" dirty="0" smtClean="0"/>
              <a:t>* Acknowledge the correlations between         income, education, and level of activity</a:t>
            </a:r>
          </a:p>
          <a:p>
            <a:endParaRPr lang="en-US" dirty="0" smtClean="0"/>
          </a:p>
          <a:p>
            <a:r>
              <a:rPr lang="en-US" dirty="0" smtClean="0"/>
              <a:t>* Provide a list of available options to client and family</a:t>
            </a:r>
          </a:p>
          <a:p>
            <a:endParaRPr lang="en-US" dirty="0" smtClean="0"/>
          </a:p>
          <a:p>
            <a:r>
              <a:rPr lang="en-US" dirty="0" smtClean="0"/>
              <a:t>* Understand how cultural difference impact the aging and their families</a:t>
            </a:r>
            <a:endParaRPr lang="en-US" dirty="0"/>
          </a:p>
        </p:txBody>
      </p:sp>
      <p:pic>
        <p:nvPicPr>
          <p:cNvPr id="5" name="Picture Placeholder 4" descr="Medicare-benefits-Alzheimers.jpg"/>
          <p:cNvPicPr>
            <a:picLocks noGrp="1" noChangeAspect="1"/>
          </p:cNvPicPr>
          <p:nvPr>
            <p:ph type="pic" idx="1"/>
          </p:nvPr>
        </p:nvPicPr>
        <p:blipFill>
          <a:blip r:embed="rId3" cstate="print"/>
          <a:srcRect l="16615" r="16615"/>
          <a:stretch>
            <a:fillRect/>
          </a:stretch>
        </p:blipFill>
        <p:spPr>
          <a:xfrm>
            <a:off x="609600" y="990600"/>
            <a:ext cx="4206240" cy="4206240"/>
          </a:xfrm>
        </p:spPr>
      </p:pic>
      <p:sp>
        <p:nvSpPr>
          <p:cNvPr id="6" name="TextBox 5"/>
          <p:cNvSpPr txBox="1"/>
          <p:nvPr/>
        </p:nvSpPr>
        <p:spPr>
          <a:xfrm>
            <a:off x="838200" y="5562600"/>
            <a:ext cx="3703899" cy="369332"/>
          </a:xfrm>
          <a:prstGeom prst="rect">
            <a:avLst/>
          </a:prstGeom>
          <a:noFill/>
        </p:spPr>
        <p:txBody>
          <a:bodyPr wrap="none" rtlCol="0">
            <a:spAutoFit/>
          </a:bodyPr>
          <a:lstStyle/>
          <a:p>
            <a:r>
              <a:rPr lang="en-US" dirty="0" smtClean="0"/>
              <a:t>Photo Source: Medicare Resources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ethnic-diversity.jpg"/>
          <p:cNvPicPr>
            <a:picLocks noChangeAspect="1"/>
          </p:cNvPicPr>
          <p:nvPr/>
        </p:nvPicPr>
        <p:blipFill>
          <a:blip r:embed="rId3" cstate="print"/>
          <a:stretch>
            <a:fillRect/>
          </a:stretch>
        </p:blipFill>
        <p:spPr>
          <a:xfrm>
            <a:off x="1828800" y="2286000"/>
            <a:ext cx="4147312" cy="2971800"/>
          </a:xfrm>
          <a:prstGeom prst="rect">
            <a:avLst/>
          </a:prstGeom>
        </p:spPr>
      </p:pic>
      <p:sp>
        <p:nvSpPr>
          <p:cNvPr id="2" name="Title 1"/>
          <p:cNvSpPr>
            <a:spLocks noGrp="1"/>
          </p:cNvSpPr>
          <p:nvPr>
            <p:ph type="title"/>
          </p:nvPr>
        </p:nvSpPr>
        <p:spPr>
          <a:xfrm>
            <a:off x="457200" y="320040"/>
            <a:ext cx="7239000" cy="822960"/>
          </a:xfrm>
        </p:spPr>
        <p:txBody>
          <a:bodyPr/>
          <a:lstStyle/>
          <a:p>
            <a:r>
              <a:rPr lang="en-US" dirty="0" smtClean="0"/>
              <a:t>Ethnically Ethic</a:t>
            </a:r>
            <a:endParaRPr lang="en-US" dirty="0"/>
          </a:p>
        </p:txBody>
      </p:sp>
      <p:sp>
        <p:nvSpPr>
          <p:cNvPr id="3" name="Content Placeholder 2"/>
          <p:cNvSpPr>
            <a:spLocks noGrp="1"/>
          </p:cNvSpPr>
          <p:nvPr>
            <p:ph idx="1"/>
          </p:nvPr>
        </p:nvSpPr>
        <p:spPr>
          <a:xfrm>
            <a:off x="457200" y="1219200"/>
            <a:ext cx="7239000" cy="5334000"/>
          </a:xfrm>
        </p:spPr>
        <p:txBody>
          <a:bodyPr>
            <a:normAutofit fontScale="77500" lnSpcReduction="20000"/>
          </a:bodyPr>
          <a:lstStyle/>
          <a:p>
            <a:r>
              <a:rPr lang="en-US" dirty="0" smtClean="0"/>
              <a:t>Ethnical population shift</a:t>
            </a:r>
          </a:p>
          <a:p>
            <a:pPr lvl="1"/>
            <a:r>
              <a:rPr lang="en-US" dirty="0" smtClean="0"/>
              <a:t>Understand how population shift impacts human services</a:t>
            </a:r>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pPr algn="ctr">
              <a:buNone/>
            </a:pPr>
            <a:r>
              <a:rPr lang="en-US" sz="1700" dirty="0" smtClean="0"/>
              <a:t>Image  Source: SBC Impact</a:t>
            </a:r>
          </a:p>
          <a:p>
            <a:r>
              <a:rPr lang="en-US" dirty="0" smtClean="0"/>
              <a:t>Preparation comes now</a:t>
            </a:r>
          </a:p>
          <a:p>
            <a:pPr lvl="1"/>
            <a:r>
              <a:rPr lang="en-US" dirty="0" smtClean="0"/>
              <a:t>Becoming educated, acclimation with various cultures, community conscious</a:t>
            </a:r>
          </a:p>
          <a:p>
            <a:endParaRPr lang="en-US" dirty="0" smtClean="0"/>
          </a:p>
          <a:p>
            <a:pPr lvl="1"/>
            <a:endParaRPr lang="en-US"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899160"/>
          </a:xfrm>
        </p:spPr>
        <p:txBody>
          <a:bodyPr/>
          <a:lstStyle/>
          <a:p>
            <a:r>
              <a:rPr lang="en-US" dirty="0" smtClean="0"/>
              <a:t>Now Serving E-Services</a:t>
            </a:r>
            <a:endParaRPr lang="en-US" dirty="0"/>
          </a:p>
        </p:txBody>
      </p:sp>
      <p:sp>
        <p:nvSpPr>
          <p:cNvPr id="3" name="Content Placeholder 2"/>
          <p:cNvSpPr>
            <a:spLocks noGrp="1"/>
          </p:cNvSpPr>
          <p:nvPr>
            <p:ph idx="1"/>
          </p:nvPr>
        </p:nvSpPr>
        <p:spPr>
          <a:xfrm>
            <a:off x="457200" y="1609416"/>
            <a:ext cx="7239000" cy="2505384"/>
          </a:xfrm>
        </p:spPr>
        <p:txBody>
          <a:bodyPr>
            <a:normAutofit fontScale="77500" lnSpcReduction="20000"/>
          </a:bodyPr>
          <a:lstStyle/>
          <a:p>
            <a:r>
              <a:rPr lang="en-US" dirty="0" smtClean="0"/>
              <a:t>Traditional service delivery without technology</a:t>
            </a:r>
          </a:p>
          <a:p>
            <a:pPr lvl="1"/>
            <a:r>
              <a:rPr lang="en-US" dirty="0" smtClean="0"/>
              <a:t>Word of mouth, referral, local community, direct services</a:t>
            </a:r>
          </a:p>
          <a:p>
            <a:endParaRPr lang="en-US" dirty="0" smtClean="0"/>
          </a:p>
          <a:p>
            <a:pPr algn="r"/>
            <a:r>
              <a:rPr lang="en-US" dirty="0" smtClean="0"/>
              <a:t>World wide web offering solutions</a:t>
            </a:r>
          </a:p>
          <a:p>
            <a:pPr lvl="1" algn="r"/>
            <a:r>
              <a:rPr lang="en-US" dirty="0" smtClean="0"/>
              <a:t>Reaching new clientele</a:t>
            </a:r>
          </a:p>
          <a:p>
            <a:pPr lvl="1" algn="r"/>
            <a:r>
              <a:rPr lang="en-US" dirty="0" smtClean="0"/>
              <a:t>Search engines</a:t>
            </a:r>
          </a:p>
          <a:p>
            <a:pPr lvl="1" algn="r"/>
            <a:r>
              <a:rPr lang="en-US" dirty="0" smtClean="0"/>
              <a:t> E-Therapy</a:t>
            </a:r>
          </a:p>
          <a:p>
            <a:pPr lvl="1" algn="r"/>
            <a:endParaRPr lang="en-US" dirty="0" smtClean="0"/>
          </a:p>
          <a:p>
            <a:endParaRPr lang="en-US" dirty="0"/>
          </a:p>
        </p:txBody>
      </p:sp>
      <p:pic>
        <p:nvPicPr>
          <p:cNvPr id="4" name="Picture 3" descr="BYOT.jpg"/>
          <p:cNvPicPr>
            <a:picLocks noChangeAspect="1"/>
          </p:cNvPicPr>
          <p:nvPr/>
        </p:nvPicPr>
        <p:blipFill>
          <a:blip r:embed="rId3" cstate="print"/>
          <a:stretch>
            <a:fillRect/>
          </a:stretch>
        </p:blipFill>
        <p:spPr>
          <a:xfrm>
            <a:off x="533400" y="3048000"/>
            <a:ext cx="3765758" cy="2971800"/>
          </a:xfrm>
          <a:prstGeom prst="rect">
            <a:avLst/>
          </a:prstGeom>
        </p:spPr>
      </p:pic>
      <p:sp>
        <p:nvSpPr>
          <p:cNvPr id="5" name="TextBox 4"/>
          <p:cNvSpPr txBox="1"/>
          <p:nvPr/>
        </p:nvSpPr>
        <p:spPr>
          <a:xfrm>
            <a:off x="1219200" y="6019800"/>
            <a:ext cx="2276585" cy="276999"/>
          </a:xfrm>
          <a:prstGeom prst="rect">
            <a:avLst/>
          </a:prstGeom>
          <a:noFill/>
        </p:spPr>
        <p:txBody>
          <a:bodyPr wrap="none" rtlCol="0">
            <a:spAutoFit/>
          </a:bodyPr>
          <a:lstStyle/>
          <a:p>
            <a:r>
              <a:rPr lang="en-US" sz="1200" dirty="0" smtClean="0"/>
              <a:t>Image source: Eboardsolutions</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670560"/>
          </a:xfrm>
        </p:spPr>
        <p:txBody>
          <a:bodyPr>
            <a:normAutofit/>
          </a:bodyPr>
          <a:lstStyle/>
          <a:p>
            <a:r>
              <a:rPr lang="en-US" dirty="0" smtClean="0"/>
              <a:t>Impact of Technology</a:t>
            </a:r>
            <a:endParaRPr lang="en-US" dirty="0"/>
          </a:p>
        </p:txBody>
      </p:sp>
      <p:sp>
        <p:nvSpPr>
          <p:cNvPr id="3" name="Content Placeholder 2"/>
          <p:cNvSpPr>
            <a:spLocks noGrp="1"/>
          </p:cNvSpPr>
          <p:nvPr>
            <p:ph idx="1"/>
          </p:nvPr>
        </p:nvSpPr>
        <p:spPr>
          <a:xfrm>
            <a:off x="457200" y="1371600"/>
            <a:ext cx="7239000" cy="4846320"/>
          </a:xfrm>
        </p:spPr>
        <p:txBody>
          <a:bodyPr>
            <a:normAutofit fontScale="92500" lnSpcReduction="20000"/>
          </a:bodyPr>
          <a:lstStyle/>
          <a:p>
            <a:r>
              <a:rPr lang="en-US" dirty="0" smtClean="0"/>
              <a:t>Use of the world wide web</a:t>
            </a:r>
          </a:p>
          <a:p>
            <a:pPr lvl="1"/>
            <a:r>
              <a:rPr lang="en-US" dirty="0" smtClean="0"/>
              <a:t>Search engines, community maps, smart phone search applications</a:t>
            </a:r>
          </a:p>
          <a:p>
            <a:pPr>
              <a:buNone/>
            </a:pPr>
            <a:endParaRPr lang="en-US" dirty="0" smtClean="0"/>
          </a:p>
          <a:p>
            <a:r>
              <a:rPr lang="en-US" dirty="0" smtClean="0"/>
              <a:t>Integrating social media</a:t>
            </a:r>
          </a:p>
          <a:p>
            <a:pPr lvl="1"/>
            <a:r>
              <a:rPr lang="en-US" dirty="0" smtClean="0"/>
              <a:t>Facebook, Twitter, Instagram, Blogs</a:t>
            </a:r>
          </a:p>
          <a:p>
            <a:pPr lvl="1"/>
            <a:endParaRPr lang="en-US" dirty="0" smtClean="0"/>
          </a:p>
          <a:p>
            <a:r>
              <a:rPr lang="en-US" dirty="0" smtClean="0"/>
              <a:t>Client benefit</a:t>
            </a:r>
          </a:p>
          <a:p>
            <a:pPr lvl="1"/>
            <a:r>
              <a:rPr lang="en-US" dirty="0" smtClean="0"/>
              <a:t>Keep clients in the know, referral ability, information accessible</a:t>
            </a:r>
          </a:p>
          <a:p>
            <a:pPr lvl="1"/>
            <a:endParaRPr lang="en-US" dirty="0" smtClean="0"/>
          </a:p>
          <a:p>
            <a:r>
              <a:rPr lang="en-US" dirty="0" smtClean="0"/>
              <a:t>Impact on human services</a:t>
            </a:r>
          </a:p>
          <a:p>
            <a:pPr lvl="1"/>
            <a:r>
              <a:rPr lang="en-US" dirty="0" smtClean="0"/>
              <a:t>Be knowledgeable of services available online, integrate social media and web services, adjust to changing technology</a:t>
            </a:r>
          </a:p>
          <a:p>
            <a:pPr lvl="1"/>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3" name="Content Placeholder 2"/>
          <p:cNvSpPr>
            <a:spLocks noGrp="1"/>
          </p:cNvSpPr>
          <p:nvPr>
            <p:ph idx="1"/>
          </p:nvPr>
        </p:nvSpPr>
        <p:spPr/>
        <p:txBody>
          <a:bodyPr/>
          <a:lstStyle/>
          <a:p>
            <a:r>
              <a:rPr lang="en-US" sz="2800" dirty="0" smtClean="0"/>
              <a:t>Woodside, M. (2011). </a:t>
            </a:r>
            <a:r>
              <a:rPr lang="en-US" sz="2800" i="1" dirty="0" smtClean="0"/>
              <a:t>An Introduction to Human Services</a:t>
            </a:r>
            <a:r>
              <a:rPr lang="en-US" sz="2800" dirty="0" smtClean="0"/>
              <a:t> (7th ed.). Mason, OH: Cengage Learning</a:t>
            </a:r>
            <a:endParaRPr lang="en-US" dirty="0" smtClean="0"/>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133</TotalTime>
  <Words>904</Words>
  <Application>Microsoft Office PowerPoint</Application>
  <PresentationFormat>On-screen Show (4:3)</PresentationFormat>
  <Paragraphs>86</Paragraphs>
  <Slides>7</Slides>
  <Notes>5</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Opulent</vt:lpstr>
      <vt:lpstr>Evolution of Client need and service delivery</vt:lpstr>
      <vt:lpstr>Evolving client need</vt:lpstr>
      <vt:lpstr>Care for the aging</vt:lpstr>
      <vt:lpstr>Ethnically Ethic</vt:lpstr>
      <vt:lpstr>Now Serving E-Services</vt:lpstr>
      <vt:lpstr>Impact of Technology</vt:lpstr>
      <vt:lpstr>Resources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Evolution of Client needs and services</dc:title>
  <dc:creator>Chandreyee</dc:creator>
  <cp:lastModifiedBy>Chandreyee</cp:lastModifiedBy>
  <cp:revision>41</cp:revision>
  <dcterms:created xsi:type="dcterms:W3CDTF">2014-09-25T00:29:00Z</dcterms:created>
  <dcterms:modified xsi:type="dcterms:W3CDTF">2014-09-25T02:45:25Z</dcterms:modified>
</cp:coreProperties>
</file>