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8" r:id="rId3"/>
    <p:sldId id="261" r:id="rId4"/>
    <p:sldId id="262" r:id="rId5"/>
    <p:sldId id="276" r:id="rId6"/>
    <p:sldId id="265" r:id="rId7"/>
    <p:sldId id="266" r:id="rId8"/>
    <p:sldId id="267" r:id="rId9"/>
    <p:sldId id="268" r:id="rId10"/>
    <p:sldId id="270" r:id="rId11"/>
    <p:sldId id="271" r:id="rId12"/>
    <p:sldId id="272" r:id="rId13"/>
    <p:sldId id="273" r:id="rId14"/>
    <p:sldId id="274" r:id="rId15"/>
    <p:sldId id="275" r:id="rId16"/>
    <p:sldId id="27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71831" autoAdjust="0"/>
  </p:normalViewPr>
  <p:slideViewPr>
    <p:cSldViewPr>
      <p:cViewPr varScale="1">
        <p:scale>
          <a:sx n="52" d="100"/>
          <a:sy n="52" d="100"/>
        </p:scale>
        <p:origin x="-195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5D86AD-F80B-4012-ABC3-E613E3DF4CFC}" type="datetimeFigureOut">
              <a:rPr lang="en-US" smtClean="0"/>
              <a:pPr/>
              <a:t>10/13/2014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C27A63-1520-4986-94F8-2DD0B05FB55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en.wikipedia.org/wiki/Polymyositis"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en.wikipedia.org/wiki/Inflammat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Due</a:t>
            </a:r>
            <a:r>
              <a:rPr lang="en-US" baseline="0" dirty="0" smtClean="0"/>
              <a:t> to self-conscious body image, females are more susceptible to develop eating disorders than males. The pressure to be ‘thin’ stems from peers, media, and even family. Adolescent females may become obsessed with the desire to Anorexia nervosa is sustaining from eating while maintaining that she must take control of her body and in doing so, consciously or subconsciously loses the desire to eat. Bulimia nervosa includes binge eating followed by purging the food intake.  Compulsive overeating may develop as a means to fill emotional needs usually in a cycle that ends with guilt and shame because of overeating.  Adolescent males are more likely to join gangs, especially if exposed to violence (Kelly, S., 2010).  Adolescent males who have experienced or witnessed violence and join gangs also have a higher likelihood to commit violent acts as well. Additionally, the gang population in general tends to consist of more adolescent males than adolescent females.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Being a very social adolescent girl, communicating well with other peers and leading not following.  Boys on the other hand did not appeal to me. I felt they were to immature for my liking. They seemed to do things like hitting each other, calling names, or thinking they were cool.  One thing I was easily influenced on was smoking marijuana. I did not say no and was not scared to try it. I was influenced by an older crowd, and did not smoke with just anyone. This did not affected my personality, I was very talkative and related well to others.  The major changes that took place was that I started hanging out with an older crowd out of high school, because of the how immature I felt my peers were. Wanting to be independent but not knowing how to transform to being an adult. </a:t>
            </a:r>
            <a:endParaRPr lang="en-US" baseline="0" dirty="0" smtClean="0"/>
          </a:p>
        </p:txBody>
      </p:sp>
      <p:sp>
        <p:nvSpPr>
          <p:cNvPr id="4" name="Slide Number Placeholder 3"/>
          <p:cNvSpPr>
            <a:spLocks noGrp="1"/>
          </p:cNvSpPr>
          <p:nvPr>
            <p:ph type="sldNum" sz="quarter" idx="10"/>
          </p:nvPr>
        </p:nvSpPr>
        <p:spPr/>
        <p:txBody>
          <a:bodyPr/>
          <a:lstStyle/>
          <a:p>
            <a:fld id="{E0C27A63-1520-4986-94F8-2DD0B05FB550}"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Adolescent</a:t>
            </a:r>
            <a:r>
              <a:rPr lang="en-US" baseline="0" dirty="0" smtClean="0"/>
              <a:t> females and males differ in their situational approaches. Females tend to make judgments more heavily based on morality and males tend to make decisions more heavily based on justice and logic (Zastrow, Charles H., &amp; Ashman, Karen K., 2010). Similarly, it can be said that adolescent females deal with more emotional obstacles than males. </a:t>
            </a:r>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Our learning team agreed on the following concepts:</a:t>
            </a:r>
            <a:br>
              <a:rPr lang="en-US" baseline="0" dirty="0" smtClean="0"/>
            </a:br>
            <a:r>
              <a:rPr lang="en-US" baseline="0" dirty="0" smtClean="0"/>
              <a:t>Teenage females are aggressive in an emotional way, especially towards other females. </a:t>
            </a:r>
          </a:p>
          <a:p>
            <a:r>
              <a:rPr lang="en-US" baseline="0" dirty="0" smtClean="0"/>
              <a:t>We all experienced a desire to be accepted by our peers, this desire being a very important motivator as an ad adolescent.</a:t>
            </a:r>
          </a:p>
          <a:p>
            <a:r>
              <a:rPr lang="en-US" baseline="0" dirty="0" smtClean="0"/>
              <a:t>Finally, we all experienced different levels of growth  and development. Most of us felt that our development caused self-esteem issues as we aged, even leaving some us struggling to deal with those issues into later adult stages of development.</a:t>
            </a:r>
          </a:p>
          <a:p>
            <a:endParaRPr lang="en-US" dirty="0" smtClean="0"/>
          </a:p>
          <a:p>
            <a:r>
              <a:rPr lang="en-US" dirty="0" smtClean="0"/>
              <a:t>Our</a:t>
            </a:r>
            <a:r>
              <a:rPr lang="en-US" baseline="0" dirty="0" smtClean="0"/>
              <a:t> learning team disagreed on the following:</a:t>
            </a:r>
            <a:br>
              <a:rPr lang="en-US" baseline="0" dirty="0" smtClean="0"/>
            </a:br>
            <a:r>
              <a:rPr lang="en-US" baseline="0" dirty="0" smtClean="0"/>
              <a:t>Many of us had different forms of social lives. Some participated in sports, while others did not, and still others were able to fit in flawlessly with peer groups. </a:t>
            </a:r>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a physical level, I was always taller than guys at a young age</a:t>
            </a:r>
            <a:r>
              <a:rPr lang="en-US" baseline="0" dirty="0" smtClean="0"/>
              <a:t> and very muscular. I felt so uncomfortable that my teacher told me to join track and volleyball. After I joined, my life changed. I met so many people and began to fit in. I was an all star, it felt; getting awards and so on, until I got addicted to working out and since then, I pretty much haven’t stopped. “ --Lauren</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ea typeface="Lucida Grande" charset="0"/>
                <a:cs typeface="Lucida Grande" charset="0"/>
                <a:sym typeface="Lucida Grande" charset="0"/>
              </a:rPr>
              <a:t>When going through the physical and biological changes, a lot can take a toll on your mind and body. Emotions run high. The way you see yourself in relation to the awkward height and weight can bare down on your mind and cause depression and eating orders. Criticism on yourself and the way you look or feel about your body and its changes can be a hard time in your life. Being too tall, too thick, too skinny, having acne, or feeling like an outcast. </a:t>
            </a:r>
          </a:p>
        </p:txBody>
      </p:sp>
      <p:sp>
        <p:nvSpPr>
          <p:cNvPr id="4" name="Slide Number Placeholder 3"/>
          <p:cNvSpPr>
            <a:spLocks noGrp="1"/>
          </p:cNvSpPr>
          <p:nvPr>
            <p:ph type="sldNum" sz="quarter" idx="10"/>
          </p:nvPr>
        </p:nvSpPr>
        <p:spPr/>
        <p:txBody>
          <a:bodyPr/>
          <a:lstStyle/>
          <a:p>
            <a:fld id="{E0C27A63-1520-4986-94F8-2DD0B05FB550}"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“Socially, I was liked and [I] made friends easily. I was considered to be popular. I got ‘best dressed’ for 4 years in high school and I got first runner up for homecoming queen my senior year.  I was a cheerleader and on the Pom Pom  squad…I was very outgoing, but got into marijuana at a young age. But [I] was not a loser nor did I let myself go. I would say I was liked by my peers and communicated well with them.” –Dorinda </a:t>
            </a:r>
            <a:br>
              <a:rPr lang="en-US" baseline="0" dirty="0" smtClean="0"/>
            </a:b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is created from the start of infancy</a:t>
            </a:r>
            <a:r>
              <a:rPr lang="en-US" baseline="0" dirty="0" smtClean="0"/>
              <a:t> carries in</a:t>
            </a:r>
            <a:r>
              <a:rPr lang="en-US" dirty="0" smtClean="0"/>
              <a:t>to childhood,</a:t>
            </a:r>
            <a:r>
              <a:rPr lang="en-US" baseline="0" dirty="0" smtClean="0"/>
              <a:t> helping us reach </a:t>
            </a:r>
            <a:r>
              <a:rPr lang="en-US" dirty="0" smtClean="0"/>
              <a:t>adolescence. We physically strengthen our bodies, minds, and souls to think logically in order to accomplish and become</a:t>
            </a:r>
            <a:r>
              <a:rPr lang="en-US" baseline="0" dirty="0" smtClean="0"/>
              <a:t> </a:t>
            </a:r>
            <a:r>
              <a:rPr lang="en-US" dirty="0" smtClean="0"/>
              <a:t>adults, which is the aim of adolescence. It is what we have learned as a child that empowers the adolescent to become an adult.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up to the adolescent to discover</a:t>
            </a:r>
            <a:r>
              <a:rPr lang="en-US" baseline="0" dirty="0" smtClean="0"/>
              <a:t> </a:t>
            </a:r>
            <a:r>
              <a:rPr lang="en-US" dirty="0" smtClean="0"/>
              <a:t>his or her attitude</a:t>
            </a:r>
            <a:r>
              <a:rPr lang="en-US" baseline="0" dirty="0" smtClean="0"/>
              <a:t> which will direct them on who they will become. When they feel good about themselves and understand that making mistakes is a part of life, but also understanding how to correct those mistakes. Getting  involved in what makes them happy exercising, work, dating, school, and recreation. It is patterns that show directions that have been taught to them or learned from experiences. It is up to the adolescent to understand what it is that is right or wrong. When they communicate and follow their social roles in knowing who they are and what they want, they then will open up the door to adulthood.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“At the age of 8 I was diagnosed with </a:t>
            </a:r>
            <a:r>
              <a:rPr lang="en-US" sz="1200" b="1" kern="1200" dirty="0" smtClean="0">
                <a:solidFill>
                  <a:schemeClr val="tx1"/>
                </a:solidFill>
                <a:latin typeface="+mn-lt"/>
                <a:ea typeface="+mn-ea"/>
                <a:cs typeface="+mn-cs"/>
              </a:rPr>
              <a:t>dermatomyositis </a:t>
            </a:r>
            <a:r>
              <a:rPr lang="en-US" sz="1200" kern="1200" dirty="0" smtClean="0">
                <a:solidFill>
                  <a:schemeClr val="tx1"/>
                </a:solidFill>
                <a:latin typeface="+mn-lt"/>
                <a:ea typeface="+mn-ea"/>
                <a:cs typeface="+mn-cs"/>
              </a:rPr>
              <a:t>which is a connective-tissue disease related to </a:t>
            </a:r>
            <a:r>
              <a:rPr lang="en-US" sz="1200" u="sng" kern="1200" dirty="0" smtClean="0">
                <a:solidFill>
                  <a:schemeClr val="tx1"/>
                </a:solidFill>
                <a:latin typeface="+mn-lt"/>
                <a:ea typeface="+mn-ea"/>
                <a:cs typeface="+mn-cs"/>
                <a:hlinkClick r:id="rId3"/>
              </a:rPr>
              <a:t>polymyositis</a:t>
            </a:r>
            <a:r>
              <a:rPr lang="en-US" sz="1200" kern="1200" dirty="0" smtClean="0">
                <a:solidFill>
                  <a:schemeClr val="tx1"/>
                </a:solidFill>
                <a:latin typeface="+mn-lt"/>
                <a:ea typeface="+mn-ea"/>
                <a:cs typeface="+mn-cs"/>
              </a:rPr>
              <a:t> (PM) that is characterized by </a:t>
            </a:r>
            <a:r>
              <a:rPr lang="en-US" sz="1200" u="sng" kern="1200" dirty="0" smtClean="0">
                <a:solidFill>
                  <a:schemeClr val="tx1"/>
                </a:solidFill>
                <a:latin typeface="+mn-lt"/>
                <a:ea typeface="+mn-ea"/>
                <a:cs typeface="+mn-cs"/>
                <a:hlinkClick r:id="rId4"/>
              </a:rPr>
              <a:t>inflammation</a:t>
            </a:r>
            <a:r>
              <a:rPr lang="en-US" sz="1200" kern="1200" dirty="0" smtClean="0">
                <a:solidFill>
                  <a:schemeClr val="tx1"/>
                </a:solidFill>
                <a:latin typeface="+mn-lt"/>
                <a:ea typeface="+mn-ea"/>
                <a:cs typeface="+mn-cs"/>
              </a:rPr>
              <a:t> of the muscles and the skin. The psychological issues for me that came into play were self-esteem. This diagnosis caused me to stop all physical activities (sports) I had to get help out of bed and sleep with hot packs all over me. This hurt me psychologically because I was teased and bullied in school I would be called fat and kids would say my favorite book was “weight watchers” this caused me to have low self – esteem up to the present day I am now 25 this was a childhood condition but little did the doctors inform me that it would damage me psychologically and I would be dealing with being worried about my weight and the way I look at myself. I had to take steroid type of medications which caused the weight problem, and the weight problem caused my self-esteem because of others not leaving me alone or knowing my real condition and that it wasn’t because I needed to go on a diet. “ – Margaret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Levels</a:t>
            </a:r>
            <a:r>
              <a:rPr lang="en-US" baseline="0" dirty="0" smtClean="0"/>
              <a:t> of self-esteem can affect an individual’s view of themselves. Low self-esteem may develop as a result of peer interaction or even because of indirect expectations of the media. self confidence of adolescence is the opposite of low self esteem, ones that see them selves as attractive are self confident. Self esteem can be very damaging to a young adult it may cause depression or negative thoughts in general, school, home, relationships, etc.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Lauren continued to experience growth</a:t>
            </a:r>
            <a:r>
              <a:rPr lang="en-US" baseline="0" dirty="0" smtClean="0"/>
              <a:t> in height and build. These factors contributed to her feelings of awkwardness amongst her peers. Instead of experiencing depression, as many females due as a result of distressed body image (Zastrow, Charles H., &amp; Ashman, Karen K., 2010).  Lauren was able to avoid this by participating in sports, gaining a sense of satisfaction and belonging within her social environment. </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Lucida Grande" charset="0"/>
                <a:ea typeface="Lucida Grande" charset="0"/>
                <a:cs typeface="Lucida Grande" charset="0"/>
                <a:sym typeface="Lucida Grande" charset="0"/>
              </a:rPr>
              <a:t>Puberty and adolescence are very different from each other. Adolescence is the time in which children grow into maturity and puberty is specifically related to maturing sexually and can now reproduce. changes range from biological aspects to physical appearances. your body physically changes in size and by means of looks. hair grows easily on face and body parts.  Skin is subject to pimples and blackheads as well as stretching or sagging. Voices will become deeper or more high pitched. Breasts and sexual organs like testes form. biologically our bodies transform through the beginning of menstruation when females bleed through reproduction organs. Hormones increase and change the minds thoughts, the emotions we feel, and how we act in certain situations. </a:t>
            </a:r>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These reflect the main points that need to be addressed when adolescents are to become adults. It is up to them to make choices that will empower them to become independent and self reliant.  Leaving their parents nest to being able to afford their own  place, buying a car, establishing sexual identity, earning their own money, and being able to under go the pressures and stressors in life. Deciding on what is good for them and working on their strengths that will get them ahead in life.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up to the adolescent to discover</a:t>
            </a:r>
            <a:r>
              <a:rPr lang="en-US" baseline="0" dirty="0" smtClean="0"/>
              <a:t> </a:t>
            </a:r>
            <a:r>
              <a:rPr lang="en-US" dirty="0" smtClean="0"/>
              <a:t>his or her attitude</a:t>
            </a:r>
            <a:r>
              <a:rPr lang="en-US" baseline="0" dirty="0" smtClean="0"/>
              <a:t> which will direct them on who they will become. When they feel good about themselves and understand that making mistakes is a part of life, but also understanding how to correct those mistakes. Getting  involved in what makes them happy exercising, work, dating, school, and recreation. It is patterns that show directions that have been taught to them or learned from experiences. It is up to the adolescent to understand what it is that is right or wrong. When they communicate and follow their social roles in knowing who they are and what they want, they then will open up the door to adulthood. </a:t>
            </a:r>
            <a:endParaRPr lang="en-US" dirty="0" smtClean="0"/>
          </a:p>
        </p:txBody>
      </p:sp>
      <p:sp>
        <p:nvSpPr>
          <p:cNvPr id="4" name="Slide Number Placeholder 3"/>
          <p:cNvSpPr>
            <a:spLocks noGrp="1"/>
          </p:cNvSpPr>
          <p:nvPr>
            <p:ph type="sldNum" sz="quarter" idx="10"/>
          </p:nvPr>
        </p:nvSpPr>
        <p:spPr/>
        <p:txBody>
          <a:bodyPr/>
          <a:lstStyle/>
          <a:p>
            <a:fld id="{E0C27A63-1520-4986-94F8-2DD0B05FB550}"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Because of Margaret’s health</a:t>
            </a:r>
            <a:r>
              <a:rPr lang="en-US" baseline="0" dirty="0" smtClean="0"/>
              <a:t> issues that she had previously developed, she experienced difficulties with her physical health and also suffered some trauma in her emotional health as well. Being teased and demeaned by her peers contributed to her low body-image. Margaret is not alone with  her feelings of low self image; most females tend to target their physical imperfections and dwell on them (Zastrow, Charles H. &amp; Ashman, Karen K., 2010</a:t>
            </a:r>
            <a:r>
              <a:rPr lang="en-US"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are some concerns adolescence face</a:t>
            </a:r>
            <a:r>
              <a:rPr lang="en-US" baseline="0" dirty="0" smtClean="0"/>
              <a:t> on a daily basis physical appearance girls are usually more worried about it than boys, mostly more concerned about weight. Depression levels for young adults appear more in girls than boys I believe it to be pressure in school and the media telling them how they should look. Girls tend to be more sensitive due to estrogens. During hormonal production there can be emotional highs and behavioral consequences boys will have more changes in their brain than girls this is the reason for boys to be more aggressive. </a:t>
            </a:r>
          </a:p>
          <a:p>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Brain development</a:t>
            </a:r>
            <a:r>
              <a:rPr lang="en-US" baseline="0" dirty="0" smtClean="0"/>
              <a:t> in teenage males tends to be greater than in adolescent females, with females demonstrating significant developmental changes, however at a slower rate (De Bellis, M. et. al, 2001).</a:t>
            </a:r>
            <a:endParaRPr lang="en-US" dirty="0" smtClean="0"/>
          </a:p>
          <a:p>
            <a:r>
              <a:rPr lang="en-US" dirty="0" smtClean="0"/>
              <a:t>Sexual activity in</a:t>
            </a:r>
            <a:r>
              <a:rPr lang="en-US" baseline="0" dirty="0" smtClean="0"/>
              <a:t> females and males has been on the rise for the last few decades. It is estimated today that 62% of females and 64% of males have had sex by the age of 10 (Zastrow, Charles H., &amp; Ashman, Karen K., 2010). Adolescent males majorly engage in sexual activity for pleasure while adolescent females typically do so based on emotional closeness. </a:t>
            </a:r>
            <a:endParaRPr lang="en-US" dirty="0"/>
          </a:p>
        </p:txBody>
      </p:sp>
      <p:sp>
        <p:nvSpPr>
          <p:cNvPr id="4" name="Slide Number Placeholder 3"/>
          <p:cNvSpPr>
            <a:spLocks noGrp="1"/>
          </p:cNvSpPr>
          <p:nvPr>
            <p:ph type="sldNum" sz="quarter" idx="10"/>
          </p:nvPr>
        </p:nvSpPr>
        <p:spPr/>
        <p:txBody>
          <a:bodyPr/>
          <a:lstStyle/>
          <a:p>
            <a:fld id="{E0C27A63-1520-4986-94F8-2DD0B05FB550}"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AB01973-BBAF-43CD-A91A-FDDDD2B55CEE}" type="datetimeFigureOut">
              <a:rPr lang="en-US" smtClean="0"/>
              <a:pPr/>
              <a:t>10/13/2014</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349C7B-682D-4C86-8162-4F564C28C2BA}" type="slidenum">
              <a:rPr lang="en-US" smtClean="0"/>
              <a:pPr/>
              <a:t>‹#›</a:t>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0349C7B-682D-4C86-8162-4F564C28C2BA}" type="slidenum">
              <a:rPr lang="en-US" smtClean="0"/>
              <a:pPr/>
              <a:t>‹#›</a:t>
            </a:fld>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0349C7B-682D-4C86-8162-4F564C28C2BA}" type="slidenum">
              <a:rPr lang="en-US" smtClean="0"/>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0349C7B-682D-4C86-8162-4F564C28C2BA}"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0349C7B-682D-4C86-8162-4F564C28C2BA}"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0349C7B-682D-4C86-8162-4F564C28C2BA}"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0349C7B-682D-4C86-8162-4F564C28C2B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0349C7B-682D-4C86-8162-4F564C28C2BA}"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AB01973-BBAF-43CD-A91A-FDDDD2B55CEE}" type="datetimeFigureOut">
              <a:rPr lang="en-US" smtClean="0"/>
              <a:pPr/>
              <a:t>10/13/2014</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0349C7B-682D-4C86-8162-4F564C28C2BA}" type="slidenum">
              <a:rPr lang="en-US" smtClean="0"/>
              <a:pPr/>
              <a:t>‹#›</a:t>
            </a:fld>
            <a:endParaRPr lang="en-US"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AB01973-BBAF-43CD-A91A-FDDDD2B55CEE}" type="datetimeFigureOut">
              <a:rPr lang="en-US" smtClean="0"/>
              <a:pPr/>
              <a:t>10/13/2014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0349C7B-682D-4C86-8162-4F564C28C2B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AB01973-BBAF-43CD-A91A-FDDDD2B55CEE}" type="datetimeFigureOut">
              <a:rPr lang="en-US" smtClean="0"/>
              <a:pPr/>
              <a:t>10/13/2014</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349C7B-682D-4C86-8162-4F564C28C2BA}"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AB01973-BBAF-43CD-A91A-FDDDD2B55CEE}" type="datetimeFigureOut">
              <a:rPr lang="en-US" smtClean="0"/>
              <a:pPr/>
              <a:t>10/13/2014</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349C7B-682D-4C86-8162-4F564C28C2B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my.clevelandclinic.org/childrens-hospital/health-info/ages-stages/adolescence/hic-Social-Development-During-the-Teen-Year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Faces of Adolescence: Self-Portrait</a:t>
            </a:r>
            <a:endParaRPr lang="en-US" dirty="0"/>
          </a:p>
        </p:txBody>
      </p:sp>
      <p:sp>
        <p:nvSpPr>
          <p:cNvPr id="3" name="Subtitle 2"/>
          <p:cNvSpPr>
            <a:spLocks noGrp="1"/>
          </p:cNvSpPr>
          <p:nvPr>
            <p:ph type="subTitle" idx="1"/>
          </p:nvPr>
        </p:nvSpPr>
        <p:spPr/>
        <p:txBody>
          <a:bodyPr/>
          <a:lstStyle/>
          <a:p>
            <a:r>
              <a:rPr lang="en-US" dirty="0" smtClean="0"/>
              <a:t>Dorinda Vigil,  Margaret Wiedner, Lauren Madrid, Chandreyee Johnson</a:t>
            </a:r>
            <a:endParaRPr lang="en-US"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a:t>
            </a:r>
            <a:br>
              <a:rPr lang="en-US" dirty="0" smtClean="0"/>
            </a:br>
            <a:r>
              <a:rPr lang="en-US" dirty="0" smtClean="0"/>
              <a:t>differences</a:t>
            </a:r>
            <a:endParaRPr lang="en-US" dirty="0"/>
          </a:p>
        </p:txBody>
      </p:sp>
      <p:sp>
        <p:nvSpPr>
          <p:cNvPr id="3" name="Text Placeholder 2"/>
          <p:cNvSpPr>
            <a:spLocks noGrp="1"/>
          </p:cNvSpPr>
          <p:nvPr>
            <p:ph type="body" idx="1"/>
          </p:nvPr>
        </p:nvSpPr>
        <p:spPr/>
        <p:txBody>
          <a:bodyPr>
            <a:normAutofit/>
          </a:bodyPr>
          <a:lstStyle/>
          <a:p>
            <a:r>
              <a:rPr lang="en-US" sz="1800" dirty="0" smtClean="0"/>
              <a:t>Perspectives on gender differences and the facts of those differences</a:t>
            </a:r>
            <a:endParaRPr lang="en-US" sz="1800" dirty="0"/>
          </a:p>
        </p:txBody>
      </p:sp>
      <p:pic>
        <p:nvPicPr>
          <p:cNvPr id="5" name="Picture 4" descr="article-new-thumbnail-ehow-images-a06-uj-hq-interpersonal-between-adolescent-male-female-800x800.jpg"/>
          <p:cNvPicPr>
            <a:picLocks noChangeAspect="1"/>
          </p:cNvPicPr>
          <p:nvPr/>
        </p:nvPicPr>
        <p:blipFill>
          <a:blip r:embed="rId2" cstate="print">
            <a:lum bright="-14000"/>
          </a:blip>
          <a:stretch>
            <a:fillRect/>
          </a:stretch>
        </p:blipFill>
        <p:spPr>
          <a:xfrm>
            <a:off x="4191000" y="3733800"/>
            <a:ext cx="4191000" cy="2607733"/>
          </a:xfrm>
          <a:prstGeom prst="rect">
            <a:avLst/>
          </a:prstGeom>
          <a:ln>
            <a:solidFill>
              <a:schemeClr val="tx2">
                <a:lumMod val="75000"/>
              </a:schemeClr>
            </a:solidFill>
          </a:ln>
          <a:effectLst>
            <a:outerShdw blurRad="50800" dist="50800" dir="5400000" algn="ctr" rotWithShape="0">
              <a:srgbClr val="000000">
                <a:alpha val="77000"/>
              </a:srgbClr>
            </a:outerShdw>
          </a:effectLst>
        </p:spPr>
      </p:pic>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43200" y="1371600"/>
            <a:ext cx="4038600" cy="4525963"/>
          </a:xfrm>
        </p:spPr>
        <p:txBody>
          <a:bodyPr anchor="ctr">
            <a:normAutofit lnSpcReduction="10000"/>
          </a:bodyPr>
          <a:lstStyle/>
          <a:p>
            <a:pPr algn="ctr">
              <a:buNone/>
            </a:pPr>
            <a:r>
              <a:rPr lang="en-US" dirty="0" smtClean="0"/>
              <a:t>FEMALES</a:t>
            </a:r>
          </a:p>
          <a:p>
            <a:r>
              <a:rPr lang="en-US" dirty="0" smtClean="0"/>
              <a:t>Brain development</a:t>
            </a:r>
          </a:p>
          <a:p>
            <a:pPr lvl="1"/>
            <a:r>
              <a:rPr lang="en-US" dirty="0" smtClean="0"/>
              <a:t>Less </a:t>
            </a:r>
          </a:p>
          <a:p>
            <a:r>
              <a:rPr lang="en-US" dirty="0" smtClean="0"/>
              <a:t>Sexual Activity</a:t>
            </a:r>
          </a:p>
          <a:p>
            <a:pPr lvl="1"/>
            <a:r>
              <a:rPr lang="en-US" dirty="0" smtClean="0"/>
              <a:t>Emotional</a:t>
            </a:r>
          </a:p>
          <a:p>
            <a:pPr lvl="1"/>
            <a:endParaRPr lang="en-US" dirty="0" smtClean="0"/>
          </a:p>
          <a:p>
            <a:pPr algn="ctr">
              <a:buNone/>
            </a:pPr>
            <a:r>
              <a:rPr lang="en-US" dirty="0" smtClean="0"/>
              <a:t>MALES</a:t>
            </a:r>
          </a:p>
          <a:p>
            <a:r>
              <a:rPr lang="en-US" dirty="0" smtClean="0"/>
              <a:t>Brain development</a:t>
            </a:r>
          </a:p>
          <a:p>
            <a:pPr lvl="1"/>
            <a:r>
              <a:rPr lang="en-US" dirty="0" smtClean="0"/>
              <a:t>More</a:t>
            </a:r>
          </a:p>
          <a:p>
            <a:r>
              <a:rPr lang="en-US" dirty="0" smtClean="0"/>
              <a:t>Sexual Activity</a:t>
            </a:r>
          </a:p>
          <a:p>
            <a:pPr lvl="1"/>
            <a:r>
              <a:rPr lang="en-US" dirty="0" smtClean="0"/>
              <a:t>Physical</a:t>
            </a:r>
          </a:p>
          <a:p>
            <a:pPr lvl="1"/>
            <a:endParaRPr lang="en-US" dirty="0"/>
          </a:p>
        </p:txBody>
      </p:sp>
      <p:sp>
        <p:nvSpPr>
          <p:cNvPr id="2" name="Title 1"/>
          <p:cNvSpPr>
            <a:spLocks noGrp="1"/>
          </p:cNvSpPr>
          <p:nvPr>
            <p:ph type="title"/>
          </p:nvPr>
        </p:nvSpPr>
        <p:spPr/>
        <p:txBody>
          <a:bodyPr/>
          <a:lstStyle/>
          <a:p>
            <a:pPr algn="ctr"/>
            <a:r>
              <a:rPr lang="en-US" dirty="0" smtClean="0"/>
              <a:t>BIOLOGICAL</a:t>
            </a:r>
            <a:endParaRPr lang="en-US" dirty="0"/>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SOCIAL</a:t>
            </a:r>
            <a:endParaRPr lang="en-US" dirty="0"/>
          </a:p>
        </p:txBody>
      </p:sp>
      <p:sp>
        <p:nvSpPr>
          <p:cNvPr id="3" name="Content Placeholder 2"/>
          <p:cNvSpPr>
            <a:spLocks noGrp="1"/>
          </p:cNvSpPr>
          <p:nvPr>
            <p:ph sz="half" idx="4294967295"/>
          </p:nvPr>
        </p:nvSpPr>
        <p:spPr>
          <a:xfrm>
            <a:off x="2590800" y="1447800"/>
            <a:ext cx="4038600" cy="4525962"/>
          </a:xfrm>
        </p:spPr>
        <p:txBody>
          <a:bodyPr anchor="ctr"/>
          <a:lstStyle/>
          <a:p>
            <a:pPr algn="ctr">
              <a:buNone/>
            </a:pPr>
            <a:r>
              <a:rPr lang="en-US" dirty="0" smtClean="0"/>
              <a:t>FEMALES</a:t>
            </a:r>
          </a:p>
          <a:p>
            <a:r>
              <a:rPr lang="en-US" dirty="0" smtClean="0"/>
              <a:t>Eating Disorders</a:t>
            </a:r>
          </a:p>
          <a:p>
            <a:pPr lvl="1"/>
            <a:r>
              <a:rPr lang="en-US" dirty="0" smtClean="0"/>
              <a:t>Anorexia, Bulimia, Overeating</a:t>
            </a:r>
            <a:endParaRPr lang="en-US" dirty="0"/>
          </a:p>
          <a:p>
            <a:pPr lvl="1"/>
            <a:endParaRPr lang="en-US" dirty="0" smtClean="0"/>
          </a:p>
          <a:p>
            <a:pPr marL="342900" lvl="1" indent="-342900" algn="ctr">
              <a:buNone/>
            </a:pPr>
            <a:r>
              <a:rPr lang="en-US" sz="2600" dirty="0" smtClean="0"/>
              <a:t>MALES</a:t>
            </a:r>
          </a:p>
          <a:p>
            <a:r>
              <a:rPr lang="en-US" dirty="0" smtClean="0"/>
              <a:t>Gangs</a:t>
            </a:r>
          </a:p>
          <a:p>
            <a:pPr lvl="1"/>
            <a:r>
              <a:rPr lang="en-US" dirty="0" smtClean="0"/>
              <a:t>Violence</a:t>
            </a:r>
          </a:p>
          <a:p>
            <a:endParaRPr lang="en-US" dirty="0" smtClean="0"/>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19400" y="1447800"/>
            <a:ext cx="4038600" cy="4525963"/>
          </a:xfrm>
        </p:spPr>
        <p:txBody>
          <a:bodyPr anchor="ctr"/>
          <a:lstStyle/>
          <a:p>
            <a:pPr algn="ctr">
              <a:buNone/>
            </a:pPr>
            <a:r>
              <a:rPr lang="en-US" dirty="0" smtClean="0"/>
              <a:t>FEMALES</a:t>
            </a:r>
          </a:p>
          <a:p>
            <a:r>
              <a:rPr lang="en-US" dirty="0" smtClean="0"/>
              <a:t>Emotional</a:t>
            </a:r>
          </a:p>
          <a:p>
            <a:r>
              <a:rPr lang="en-US" dirty="0" smtClean="0"/>
              <a:t>Moral </a:t>
            </a:r>
          </a:p>
          <a:p>
            <a:pPr marL="342900" lvl="1" indent="-342900" algn="ctr">
              <a:buNone/>
            </a:pPr>
            <a:endParaRPr lang="en-US" sz="2600" dirty="0" smtClean="0"/>
          </a:p>
          <a:p>
            <a:pPr marL="342900" lvl="1" indent="-342900" algn="ctr">
              <a:buNone/>
            </a:pPr>
            <a:r>
              <a:rPr lang="en-US" sz="2600" dirty="0" smtClean="0"/>
              <a:t>MALES</a:t>
            </a:r>
          </a:p>
          <a:p>
            <a:pPr marL="342900" lvl="1" indent="-342900">
              <a:buFont typeface="Arial" pitchFamily="34" charset="0"/>
              <a:buChar char="•"/>
            </a:pPr>
            <a:r>
              <a:rPr lang="en-US" sz="2600" dirty="0" smtClean="0"/>
              <a:t>Dominant</a:t>
            </a:r>
          </a:p>
          <a:p>
            <a:pPr marL="342900" lvl="1" indent="-342900">
              <a:buFont typeface="Arial" pitchFamily="34" charset="0"/>
              <a:buChar char="•"/>
            </a:pPr>
            <a:r>
              <a:rPr lang="en-US" sz="2600" dirty="0" smtClean="0"/>
              <a:t>Justice/logical</a:t>
            </a:r>
            <a:endParaRPr lang="en-US" dirty="0" smtClean="0"/>
          </a:p>
          <a:p>
            <a:endParaRPr lang="en-US" dirty="0"/>
          </a:p>
          <a:p>
            <a:endParaRPr lang="en-US" dirty="0" smtClean="0"/>
          </a:p>
        </p:txBody>
      </p:sp>
      <p:sp>
        <p:nvSpPr>
          <p:cNvPr id="2" name="Title 1"/>
          <p:cNvSpPr>
            <a:spLocks noGrp="1"/>
          </p:cNvSpPr>
          <p:nvPr>
            <p:ph type="title"/>
          </p:nvPr>
        </p:nvSpPr>
        <p:spPr/>
        <p:txBody>
          <a:bodyPr/>
          <a:lstStyle/>
          <a:p>
            <a:pPr algn="ctr"/>
            <a:r>
              <a:rPr lang="en-US" dirty="0" smtClean="0"/>
              <a:t>PSYCHOLOGICAL</a:t>
            </a:r>
            <a:endParaRPr lang="en-US" dirty="0"/>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pPr>
              <a:buNone/>
            </a:pPr>
            <a:r>
              <a:rPr lang="en-US" dirty="0" smtClean="0"/>
              <a:t>AGREEMENTS</a:t>
            </a:r>
          </a:p>
          <a:p>
            <a:r>
              <a:rPr lang="en-US" dirty="0" smtClean="0"/>
              <a:t>Adolescent females are aggressive</a:t>
            </a:r>
          </a:p>
          <a:p>
            <a:r>
              <a:rPr lang="en-US" dirty="0" smtClean="0"/>
              <a:t>Internal pressure to be liked socially</a:t>
            </a:r>
          </a:p>
          <a:p>
            <a:r>
              <a:rPr lang="en-US" dirty="0" smtClean="0"/>
              <a:t>Hormones and developmental progress potentially cause self-esteem issues</a:t>
            </a:r>
            <a:endParaRPr lang="en-US" dirty="0"/>
          </a:p>
        </p:txBody>
      </p:sp>
      <p:sp>
        <p:nvSpPr>
          <p:cNvPr id="4" name="Content Placeholder 3"/>
          <p:cNvSpPr>
            <a:spLocks noGrp="1"/>
          </p:cNvSpPr>
          <p:nvPr>
            <p:ph sz="half" idx="2"/>
          </p:nvPr>
        </p:nvSpPr>
        <p:spPr/>
        <p:txBody>
          <a:bodyPr/>
          <a:lstStyle/>
          <a:p>
            <a:pPr>
              <a:buNone/>
            </a:pPr>
            <a:r>
              <a:rPr lang="en-US" dirty="0" smtClean="0"/>
              <a:t>DISAGREEMENT</a:t>
            </a:r>
          </a:p>
          <a:p>
            <a:r>
              <a:rPr lang="en-US" dirty="0" smtClean="0"/>
              <a:t>Social lives</a:t>
            </a:r>
            <a:endParaRPr lang="en-US" dirty="0"/>
          </a:p>
        </p:txBody>
      </p:sp>
      <p:sp>
        <p:nvSpPr>
          <p:cNvPr id="2" name="Title 1"/>
          <p:cNvSpPr>
            <a:spLocks noGrp="1"/>
          </p:cNvSpPr>
          <p:nvPr>
            <p:ph type="title"/>
          </p:nvPr>
        </p:nvSpPr>
        <p:spPr/>
        <p:txBody>
          <a:bodyPr/>
          <a:lstStyle/>
          <a:p>
            <a:pPr algn="ctr"/>
            <a:r>
              <a:rPr lang="en-US" dirty="0" smtClean="0"/>
              <a:t>LEARNING TEAM PERSPECTIVE</a:t>
            </a:r>
            <a:endParaRPr lang="en-US" dirty="0"/>
          </a:p>
        </p:txBody>
      </p:sp>
      <p:pic>
        <p:nvPicPr>
          <p:cNvPr id="5" name="Picture 4" descr="Picture4.jpg"/>
          <p:cNvPicPr>
            <a:picLocks noChangeAspect="1"/>
          </p:cNvPicPr>
          <p:nvPr/>
        </p:nvPicPr>
        <p:blipFill>
          <a:blip r:embed="rId3" cstate="print"/>
          <a:stretch>
            <a:fillRect/>
          </a:stretch>
        </p:blipFill>
        <p:spPr>
          <a:xfrm>
            <a:off x="5334000" y="2590800"/>
            <a:ext cx="2667000" cy="3617843"/>
          </a:xfrm>
          <a:prstGeom prst="rect">
            <a:avLst/>
          </a:prstGeom>
        </p:spPr>
      </p:pic>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Being a teenager is no easy task. Males and females alike battle a range of issues from self-esteem, establishing independence,  developing relationships with peers, and preparation for transitioning into adulthood. With proper guidance, skills, and patience adolescents can successfully make the transition into adulthood smoothly. </a:t>
            </a:r>
            <a:endParaRPr lang="en-US" dirty="0"/>
          </a:p>
        </p:txBody>
      </p:sp>
      <p:sp>
        <p:nvSpPr>
          <p:cNvPr id="3" name="Title 2"/>
          <p:cNvSpPr>
            <a:spLocks noGrp="1"/>
          </p:cNvSpPr>
          <p:nvPr>
            <p:ph type="title"/>
          </p:nvPr>
        </p:nvSpPr>
        <p:spPr/>
        <p:txBody>
          <a:bodyPr/>
          <a:lstStyle/>
          <a:p>
            <a:pPr algn="ctr"/>
            <a:r>
              <a:rPr lang="en-US" dirty="0" smtClean="0"/>
              <a:t>CONCLUSION</a:t>
            </a:r>
            <a:endParaRPr lang="en-US" dirty="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Zastrow, Charles. H., &amp; Kirst-Ashman, Karen. (2010). </a:t>
            </a:r>
            <a:r>
              <a:rPr lang="en-US" i="1" dirty="0" smtClean="0"/>
              <a:t>Understanding Human Behavior and the Social Environment</a:t>
            </a:r>
            <a:r>
              <a:rPr lang="en-US" dirty="0" smtClean="0"/>
              <a:t> (8th Edition).</a:t>
            </a:r>
            <a:r>
              <a:rPr lang="en-US" i="1" dirty="0" smtClean="0"/>
              <a:t>  </a:t>
            </a:r>
            <a:r>
              <a:rPr lang="en-US" dirty="0" smtClean="0"/>
              <a:t>Cengage Learning. </a:t>
            </a:r>
          </a:p>
          <a:p>
            <a:r>
              <a:rPr lang="en-US" dirty="0" smtClean="0"/>
              <a:t>De Bellis, M. D., Keshavan, M. S., Beers, S. R., Hall, J., Frustaci, K., Masalehdan, A., Knoll, J., Boring, A. M. (2001). Sex Differences in Brain Maturation During Childhood and Adolescence. </a:t>
            </a:r>
            <a:r>
              <a:rPr lang="en-US" i="1" dirty="0" smtClean="0"/>
              <a:t>OXFORD JOURNALS, 11</a:t>
            </a:r>
            <a:r>
              <a:rPr lang="en-US" dirty="0" smtClean="0"/>
              <a:t>(6), . doi:10.1093/cercor/11.6.552</a:t>
            </a:r>
          </a:p>
          <a:p>
            <a:r>
              <a:rPr lang="en-US" dirty="0" smtClean="0"/>
              <a:t>Social Development during the teen years. (2009). Retrieved from </a:t>
            </a:r>
            <a:r>
              <a:rPr lang="en-US" dirty="0" smtClean="0">
                <a:hlinkClick r:id="rId2"/>
              </a:rPr>
              <a:t>http://my.clevelandclinic.org/childrens-hospital/health-info/ages-stages/adolescence/hic-Social-Development-During-the-Teen-Years</a:t>
            </a:r>
            <a:endParaRPr lang="en-US" dirty="0" smtClean="0"/>
          </a:p>
          <a:p>
            <a:r>
              <a:rPr lang="en-US" dirty="0" smtClean="0"/>
              <a:t>Kelly, S. (2010). The Psychological Consequences to Adolescents of Exposure to Gang Violence in the Community: An Integrated Review of the Literature. </a:t>
            </a:r>
            <a:r>
              <a:rPr lang="en-US" i="1" dirty="0" smtClean="0"/>
              <a:t>JOURNAL of CHILD and ADOLESCENT PSYCHIATRIC NURSING, 23</a:t>
            </a:r>
            <a:r>
              <a:rPr lang="en-US" dirty="0" smtClean="0"/>
              <a:t>(2), . doi:10.1111/j.1744-6171.2010.00225.x</a:t>
            </a:r>
          </a:p>
          <a:p>
            <a:endParaRPr lang="en-US" dirty="0"/>
          </a:p>
        </p:txBody>
      </p:sp>
      <p:sp>
        <p:nvSpPr>
          <p:cNvPr id="3" name="Title 2"/>
          <p:cNvSpPr>
            <a:spLocks noGrp="1"/>
          </p:cNvSpPr>
          <p:nvPr>
            <p:ph type="title"/>
          </p:nvPr>
        </p:nvSpPr>
        <p:spPr/>
        <p:txBody>
          <a:bodyPr/>
          <a:lstStyle/>
          <a:p>
            <a:pPr algn="ctr"/>
            <a:r>
              <a:rPr lang="en-US" dirty="0" smtClean="0"/>
              <a:t>References</a:t>
            </a:r>
            <a:endParaRPr lang="en-US" dirty="0"/>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2.jpg"/>
          <p:cNvPicPr>
            <a:picLocks noChangeAspect="1"/>
          </p:cNvPicPr>
          <p:nvPr/>
        </p:nvPicPr>
        <p:blipFill>
          <a:blip r:embed="rId2" cstate="print"/>
          <a:stretch>
            <a:fillRect/>
          </a:stretch>
        </p:blipFill>
        <p:spPr>
          <a:xfrm>
            <a:off x="533400" y="1828800"/>
            <a:ext cx="2802084" cy="2819400"/>
          </a:xfrm>
          <a:prstGeom prst="rect">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2" name="Title 1"/>
          <p:cNvSpPr>
            <a:spLocks noGrp="1"/>
          </p:cNvSpPr>
          <p:nvPr>
            <p:ph type="title"/>
          </p:nvPr>
        </p:nvSpPr>
        <p:spPr/>
        <p:txBody>
          <a:bodyPr/>
          <a:lstStyle/>
          <a:p>
            <a:r>
              <a:rPr lang="en-US" dirty="0" smtClean="0"/>
              <a:t>What did my adolescence feel like?</a:t>
            </a:r>
            <a:endParaRPr lang="en-US" dirty="0"/>
          </a:p>
        </p:txBody>
      </p:sp>
      <p:sp>
        <p:nvSpPr>
          <p:cNvPr id="3" name="Text Placeholder 2"/>
          <p:cNvSpPr>
            <a:spLocks noGrp="1"/>
          </p:cNvSpPr>
          <p:nvPr>
            <p:ph type="body" idx="1"/>
          </p:nvPr>
        </p:nvSpPr>
        <p:spPr/>
        <p:txBody>
          <a:bodyPr>
            <a:normAutofit/>
          </a:bodyPr>
          <a:lstStyle/>
          <a:p>
            <a:r>
              <a:rPr lang="en-US" sz="1800" dirty="0" smtClean="0"/>
              <a:t>Exploring our perspectives of how being a teenager felt on three major levels.</a:t>
            </a:r>
            <a:endParaRPr lang="en-US" sz="1800" dirty="0"/>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19400" y="1524000"/>
            <a:ext cx="4038600" cy="4525963"/>
          </a:xfrm>
        </p:spPr>
        <p:txBody>
          <a:bodyPr/>
          <a:lstStyle/>
          <a:p>
            <a:pPr algn="ctr">
              <a:buNone/>
            </a:pPr>
            <a:r>
              <a:rPr lang="en-US" dirty="0" smtClean="0"/>
              <a:t>Lauren</a:t>
            </a:r>
          </a:p>
          <a:p>
            <a:r>
              <a:rPr lang="en-US" dirty="0" smtClean="0"/>
              <a:t>Height differences</a:t>
            </a:r>
          </a:p>
          <a:p>
            <a:pPr lvl="1"/>
            <a:r>
              <a:rPr lang="en-US" dirty="0" smtClean="0"/>
              <a:t>Awkwardness with self and peers</a:t>
            </a:r>
          </a:p>
          <a:p>
            <a:r>
              <a:rPr lang="en-US" dirty="0" smtClean="0"/>
              <a:t>Build</a:t>
            </a:r>
          </a:p>
          <a:p>
            <a:pPr lvl="1"/>
            <a:r>
              <a:rPr lang="en-US" dirty="0" smtClean="0"/>
              <a:t>Athletic ability</a:t>
            </a:r>
          </a:p>
          <a:p>
            <a:r>
              <a:rPr lang="en-US" dirty="0" smtClean="0"/>
              <a:t>Continuing body fitness</a:t>
            </a:r>
          </a:p>
          <a:p>
            <a:pPr lvl="1"/>
            <a:r>
              <a:rPr lang="en-US" dirty="0" smtClean="0"/>
              <a:t>Addicted to working out</a:t>
            </a:r>
          </a:p>
          <a:p>
            <a:endParaRPr lang="en-US" dirty="0" smtClean="0"/>
          </a:p>
          <a:p>
            <a:endParaRPr lang="en-US" dirty="0" smtClean="0"/>
          </a:p>
          <a:p>
            <a:pPr lvl="1"/>
            <a:endParaRPr lang="en-US" dirty="0" smtClean="0"/>
          </a:p>
          <a:p>
            <a:endParaRPr lang="en-US" dirty="0"/>
          </a:p>
        </p:txBody>
      </p:sp>
      <p:sp>
        <p:nvSpPr>
          <p:cNvPr id="2" name="Title 1"/>
          <p:cNvSpPr>
            <a:spLocks noGrp="1"/>
          </p:cNvSpPr>
          <p:nvPr>
            <p:ph type="title"/>
          </p:nvPr>
        </p:nvSpPr>
        <p:spPr/>
        <p:txBody>
          <a:bodyPr/>
          <a:lstStyle/>
          <a:p>
            <a:pPr algn="ctr"/>
            <a:r>
              <a:rPr lang="en-US" dirty="0" smtClean="0"/>
              <a:t>BIOLOGICAL</a:t>
            </a:r>
            <a:endParaRPr lang="en-US" dirty="0"/>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419600" y="1524000"/>
            <a:ext cx="4038600" cy="4525963"/>
          </a:xfrm>
        </p:spPr>
        <p:txBody>
          <a:bodyPr/>
          <a:lstStyle/>
          <a:p>
            <a:pPr algn="ctr">
              <a:buNone/>
            </a:pPr>
            <a:r>
              <a:rPr lang="en-US" dirty="0" smtClean="0"/>
              <a:t>Dorinda</a:t>
            </a:r>
          </a:p>
          <a:p>
            <a:r>
              <a:rPr lang="en-US" dirty="0" smtClean="0"/>
              <a:t>Popular</a:t>
            </a:r>
          </a:p>
          <a:p>
            <a:pPr lvl="1"/>
            <a:r>
              <a:rPr lang="en-US" dirty="0" smtClean="0"/>
              <a:t>Made friends easily</a:t>
            </a:r>
          </a:p>
          <a:p>
            <a:r>
              <a:rPr lang="en-US" dirty="0" smtClean="0"/>
              <a:t>Social Influences (?)</a:t>
            </a:r>
          </a:p>
          <a:p>
            <a:pPr lvl="1"/>
            <a:r>
              <a:rPr lang="en-US" dirty="0" smtClean="0"/>
              <a:t>Drug use</a:t>
            </a:r>
          </a:p>
          <a:p>
            <a:r>
              <a:rPr lang="en-US" dirty="0" smtClean="0"/>
              <a:t>Participated in peer activities</a:t>
            </a:r>
          </a:p>
          <a:p>
            <a:pPr lvl="1"/>
            <a:r>
              <a:rPr lang="en-US" dirty="0" smtClean="0"/>
              <a:t>Cheerleader </a:t>
            </a:r>
          </a:p>
          <a:p>
            <a:pPr lvl="1"/>
            <a:endParaRPr lang="en-US" dirty="0" smtClean="0"/>
          </a:p>
          <a:p>
            <a:endParaRPr lang="en-US" dirty="0" smtClean="0"/>
          </a:p>
          <a:p>
            <a:endParaRPr lang="en-US" dirty="0" smtClean="0"/>
          </a:p>
          <a:p>
            <a:pPr lvl="1"/>
            <a:endParaRPr lang="en-US" dirty="0" smtClean="0"/>
          </a:p>
          <a:p>
            <a:endParaRPr lang="en-US" dirty="0"/>
          </a:p>
        </p:txBody>
      </p:sp>
      <p:sp>
        <p:nvSpPr>
          <p:cNvPr id="2" name="Title 1"/>
          <p:cNvSpPr>
            <a:spLocks noGrp="1"/>
          </p:cNvSpPr>
          <p:nvPr>
            <p:ph type="title"/>
          </p:nvPr>
        </p:nvSpPr>
        <p:spPr/>
        <p:txBody>
          <a:bodyPr/>
          <a:lstStyle/>
          <a:p>
            <a:pPr algn="ctr"/>
            <a:r>
              <a:rPr lang="en-US" dirty="0" smtClean="0"/>
              <a:t>SOCIALLY</a:t>
            </a:r>
            <a:endParaRPr lang="en-US" dirty="0"/>
          </a:p>
        </p:txBody>
      </p:sp>
      <p:pic>
        <p:nvPicPr>
          <p:cNvPr id="6" name="Picture Placeholder 4" descr="GetAttachment[3].jpg"/>
          <p:cNvPicPr>
            <a:picLocks noChangeAspect="1"/>
          </p:cNvPicPr>
          <p:nvPr/>
        </p:nvPicPr>
        <p:blipFill>
          <a:blip r:embed="rId3" cstate="print"/>
          <a:stretch>
            <a:fillRect/>
          </a:stretch>
        </p:blipFill>
        <p:spPr>
          <a:xfrm>
            <a:off x="609600" y="1601421"/>
            <a:ext cx="3886200" cy="3883757"/>
          </a:xfrm>
          <a:prstGeom prst="rect">
            <a:avLst/>
          </a:prstGeom>
        </p:spPr>
      </p:pic>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552700" y="1166019"/>
            <a:ext cx="4038600" cy="4525963"/>
          </a:xfrm>
        </p:spPr>
        <p:txBody>
          <a:bodyPr/>
          <a:lstStyle/>
          <a:p>
            <a:pPr algn="ctr">
              <a:buNone/>
            </a:pPr>
            <a:r>
              <a:rPr lang="en-US" dirty="0" smtClean="0"/>
              <a:t>Margaret</a:t>
            </a:r>
          </a:p>
          <a:p>
            <a:r>
              <a:rPr lang="en-US" dirty="0" smtClean="0"/>
              <a:t>Self-Esteem</a:t>
            </a:r>
          </a:p>
          <a:p>
            <a:pPr lvl="1"/>
            <a:r>
              <a:rPr lang="en-US" dirty="0" smtClean="0"/>
              <a:t>Polymyositis</a:t>
            </a:r>
          </a:p>
          <a:p>
            <a:r>
              <a:rPr lang="en-US" dirty="0" smtClean="0"/>
              <a:t>Felt belittled by peers(?)</a:t>
            </a:r>
          </a:p>
          <a:p>
            <a:pPr lvl="1"/>
            <a:r>
              <a:rPr lang="en-US" dirty="0" smtClean="0"/>
              <a:t>Bullied</a:t>
            </a:r>
          </a:p>
          <a:p>
            <a:r>
              <a:rPr lang="en-US" dirty="0" smtClean="0"/>
              <a:t>Low body image</a:t>
            </a:r>
          </a:p>
          <a:p>
            <a:pPr lvl="1"/>
            <a:r>
              <a:rPr lang="en-US" dirty="0" smtClean="0"/>
              <a:t>Insecure about weight</a:t>
            </a:r>
          </a:p>
          <a:p>
            <a:pPr lvl="1"/>
            <a:endParaRPr lang="en-US" dirty="0" smtClean="0"/>
          </a:p>
          <a:p>
            <a:endParaRPr lang="en-US" dirty="0" smtClean="0"/>
          </a:p>
          <a:p>
            <a:endParaRPr lang="en-US" dirty="0" smtClean="0"/>
          </a:p>
          <a:p>
            <a:pPr lvl="1"/>
            <a:endParaRPr lang="en-US" dirty="0" smtClean="0"/>
          </a:p>
          <a:p>
            <a:endParaRPr lang="en-US" dirty="0"/>
          </a:p>
        </p:txBody>
      </p:sp>
      <p:sp>
        <p:nvSpPr>
          <p:cNvPr id="2" name="Title 1"/>
          <p:cNvSpPr>
            <a:spLocks noGrp="1"/>
          </p:cNvSpPr>
          <p:nvPr>
            <p:ph type="title"/>
          </p:nvPr>
        </p:nvSpPr>
        <p:spPr/>
        <p:txBody>
          <a:bodyPr/>
          <a:lstStyle/>
          <a:p>
            <a:pPr algn="ctr"/>
            <a:r>
              <a:rPr lang="en-US" dirty="0" smtClean="0"/>
              <a:t>PSYCHOLOGICALLY</a:t>
            </a:r>
            <a:endParaRPr lang="en-US" dirty="0"/>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changes, major impacts, and the facts</a:t>
            </a:r>
            <a:endParaRPr lang="en-US" dirty="0"/>
          </a:p>
        </p:txBody>
      </p:sp>
      <p:sp>
        <p:nvSpPr>
          <p:cNvPr id="3" name="Text Placeholder 2"/>
          <p:cNvSpPr>
            <a:spLocks noGrp="1"/>
          </p:cNvSpPr>
          <p:nvPr>
            <p:ph type="body" idx="1"/>
          </p:nvPr>
        </p:nvSpPr>
        <p:spPr/>
        <p:txBody>
          <a:bodyPr>
            <a:normAutofit/>
          </a:bodyPr>
          <a:lstStyle/>
          <a:p>
            <a:r>
              <a:rPr lang="en-US" sz="1600" dirty="0" smtClean="0"/>
              <a:t>The highlighted changes we experienced, how we felt,  and how those relate to the facts. </a:t>
            </a:r>
            <a:endParaRPr lang="en-US" sz="1600" dirty="0"/>
          </a:p>
        </p:txBody>
      </p:sp>
      <p:pic>
        <p:nvPicPr>
          <p:cNvPr id="4" name="Picture 3" descr="Picture3.jpg"/>
          <p:cNvPicPr>
            <a:picLocks noChangeAspect="1"/>
          </p:cNvPicPr>
          <p:nvPr/>
        </p:nvPicPr>
        <p:blipFill>
          <a:blip r:embed="rId3" cstate="print">
            <a:lum bright="-21000"/>
          </a:blip>
          <a:stretch>
            <a:fillRect/>
          </a:stretch>
        </p:blipFill>
        <p:spPr>
          <a:xfrm>
            <a:off x="761999" y="2895600"/>
            <a:ext cx="2507673" cy="3352800"/>
          </a:xfrm>
          <a:prstGeom prst="rect">
            <a:avLst/>
          </a:prstGeom>
        </p:spPr>
      </p:pic>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20000"/>
          </a:bodyPr>
          <a:lstStyle/>
          <a:p>
            <a:pPr algn="ctr">
              <a:buNone/>
            </a:pPr>
            <a:r>
              <a:rPr lang="en-US" dirty="0" smtClean="0"/>
              <a:t>LAUREN</a:t>
            </a:r>
          </a:p>
          <a:p>
            <a:r>
              <a:rPr lang="en-US" dirty="0" smtClean="0"/>
              <a:t>Height</a:t>
            </a:r>
          </a:p>
          <a:p>
            <a:pPr lvl="1"/>
            <a:r>
              <a:rPr lang="en-US" dirty="0" smtClean="0"/>
              <a:t>Still continued to grow past my peers</a:t>
            </a:r>
          </a:p>
          <a:p>
            <a:pPr lvl="1"/>
            <a:endParaRPr lang="en-US" dirty="0"/>
          </a:p>
          <a:p>
            <a:pPr lvl="1"/>
            <a:endParaRPr lang="en-US" dirty="0" smtClean="0"/>
          </a:p>
          <a:p>
            <a:r>
              <a:rPr lang="en-US" dirty="0" smtClean="0"/>
              <a:t>Build</a:t>
            </a:r>
          </a:p>
          <a:p>
            <a:endParaRPr lang="en-US" dirty="0"/>
          </a:p>
          <a:p>
            <a:endParaRPr lang="en-US" dirty="0" smtClean="0"/>
          </a:p>
        </p:txBody>
      </p:sp>
      <p:sp>
        <p:nvSpPr>
          <p:cNvPr id="4" name="Content Placeholder 3"/>
          <p:cNvSpPr>
            <a:spLocks noGrp="1"/>
          </p:cNvSpPr>
          <p:nvPr>
            <p:ph sz="half" idx="2"/>
          </p:nvPr>
        </p:nvSpPr>
        <p:spPr/>
        <p:txBody>
          <a:bodyPr>
            <a:normAutofit fontScale="92500" lnSpcReduction="20000"/>
          </a:bodyPr>
          <a:lstStyle/>
          <a:p>
            <a:pPr>
              <a:buNone/>
            </a:pPr>
            <a:r>
              <a:rPr lang="en-US" dirty="0" smtClean="0"/>
              <a:t>FACTS</a:t>
            </a:r>
          </a:p>
          <a:p>
            <a:r>
              <a:rPr lang="en-US" dirty="0" smtClean="0"/>
              <a:t>Adolescent females and self-criticism</a:t>
            </a:r>
          </a:p>
          <a:p>
            <a:r>
              <a:rPr lang="en-US" dirty="0" smtClean="0"/>
              <a:t>Physical Changes</a:t>
            </a:r>
          </a:p>
          <a:p>
            <a:pPr lvl="1"/>
            <a:r>
              <a:rPr lang="en-US" dirty="0" smtClean="0"/>
              <a:t>Hair growth, voice change, growth spurts, breast development, sex gland development, skin changes, brain and hormone development, menstruation</a:t>
            </a:r>
          </a:p>
          <a:p>
            <a:r>
              <a:rPr lang="en-US" dirty="0" smtClean="0"/>
              <a:t>Depression</a:t>
            </a:r>
          </a:p>
          <a:p>
            <a:pPr lvl="1"/>
            <a:r>
              <a:rPr lang="en-US" dirty="0" smtClean="0"/>
              <a:t>Typical vs. atypical</a:t>
            </a:r>
          </a:p>
          <a:p>
            <a:pPr marL="603504" lvl="2" indent="-256032">
              <a:spcBef>
                <a:spcPts val="400"/>
              </a:spcBef>
              <a:buSzPct val="68000"/>
              <a:buNone/>
            </a:pPr>
            <a:endParaRPr lang="en-US" dirty="0" smtClean="0"/>
          </a:p>
          <a:p>
            <a:endParaRPr lang="en-US" dirty="0" smtClean="0"/>
          </a:p>
        </p:txBody>
      </p:sp>
      <p:sp>
        <p:nvSpPr>
          <p:cNvPr id="2" name="Title 1"/>
          <p:cNvSpPr>
            <a:spLocks noGrp="1"/>
          </p:cNvSpPr>
          <p:nvPr>
            <p:ph type="title"/>
          </p:nvPr>
        </p:nvSpPr>
        <p:spPr/>
        <p:txBody>
          <a:bodyPr/>
          <a:lstStyle/>
          <a:p>
            <a:pPr algn="ctr"/>
            <a:r>
              <a:rPr lang="en-US" dirty="0" smtClean="0"/>
              <a:t>BIOLOGICAL</a:t>
            </a:r>
            <a:endParaRPr lang="en-US" dirty="0"/>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10000"/>
          </a:bodyPr>
          <a:lstStyle/>
          <a:p>
            <a:pPr algn="ctr">
              <a:buNone/>
            </a:pPr>
            <a:r>
              <a:rPr lang="en-US" dirty="0" smtClean="0"/>
              <a:t>DORINDA</a:t>
            </a:r>
          </a:p>
          <a:p>
            <a:r>
              <a:rPr lang="en-US" dirty="0" smtClean="0"/>
              <a:t>Self-Reliance</a:t>
            </a:r>
          </a:p>
          <a:p>
            <a:pPr lvl="1"/>
            <a:r>
              <a:rPr lang="en-US" dirty="0" smtClean="0"/>
              <a:t>Emotional and economic independence</a:t>
            </a:r>
          </a:p>
          <a:p>
            <a:r>
              <a:rPr lang="en-US" dirty="0" smtClean="0"/>
              <a:t>Social butterfly</a:t>
            </a:r>
          </a:p>
          <a:p>
            <a:pPr lvl="1"/>
            <a:r>
              <a:rPr lang="en-US" dirty="0" smtClean="0"/>
              <a:t>Continued to flawlessly fit in with peers</a:t>
            </a:r>
          </a:p>
          <a:p>
            <a:r>
              <a:rPr lang="en-US" dirty="0" smtClean="0"/>
              <a:t>Decision Making</a:t>
            </a:r>
          </a:p>
          <a:p>
            <a:pPr lvl="1"/>
            <a:r>
              <a:rPr lang="en-US" dirty="0" smtClean="0"/>
              <a:t>Balancing peers, work, school, and family</a:t>
            </a:r>
          </a:p>
          <a:p>
            <a:r>
              <a:rPr lang="en-US" dirty="0" smtClean="0"/>
              <a:t>Accepting Criticism</a:t>
            </a:r>
          </a:p>
          <a:p>
            <a:endParaRPr lang="en-US" dirty="0"/>
          </a:p>
          <a:p>
            <a:endParaRPr lang="en-US" dirty="0" smtClean="0"/>
          </a:p>
        </p:txBody>
      </p:sp>
      <p:sp>
        <p:nvSpPr>
          <p:cNvPr id="4" name="Content Placeholder 3"/>
          <p:cNvSpPr>
            <a:spLocks noGrp="1"/>
          </p:cNvSpPr>
          <p:nvPr>
            <p:ph sz="half" idx="2"/>
          </p:nvPr>
        </p:nvSpPr>
        <p:spPr/>
        <p:txBody>
          <a:bodyPr>
            <a:normAutofit fontScale="92500" lnSpcReduction="10000"/>
          </a:bodyPr>
          <a:lstStyle/>
          <a:p>
            <a:pPr marL="342900" lvl="1" indent="-342900" algn="ctr">
              <a:buNone/>
            </a:pPr>
            <a:r>
              <a:rPr lang="en-US" sz="2800" dirty="0" smtClean="0"/>
              <a:t>FACTS</a:t>
            </a:r>
          </a:p>
          <a:p>
            <a:pPr marL="342900" lvl="1" indent="-342900"/>
            <a:r>
              <a:rPr lang="en-US" sz="2800" dirty="0" smtClean="0"/>
              <a:t>Identity establishment	</a:t>
            </a:r>
          </a:p>
          <a:p>
            <a:pPr marL="342900" lvl="1" indent="-342900"/>
            <a:r>
              <a:rPr lang="en-US" sz="2800" dirty="0" smtClean="0"/>
              <a:t>Social roles</a:t>
            </a:r>
          </a:p>
          <a:p>
            <a:pPr marL="580644" lvl="2" indent="-342900">
              <a:buClr>
                <a:schemeClr val="accent1">
                  <a:lumMod val="75000"/>
                </a:schemeClr>
              </a:buClr>
            </a:pPr>
            <a:r>
              <a:rPr lang="en-US" sz="2400" dirty="0" smtClean="0"/>
              <a:t>Knowing where they belong</a:t>
            </a:r>
          </a:p>
          <a:p>
            <a:pPr marL="342900" lvl="1" indent="-342900"/>
            <a:r>
              <a:rPr lang="en-US" sz="2800" dirty="0" smtClean="0"/>
              <a:t>Self-Esteem</a:t>
            </a:r>
          </a:p>
          <a:p>
            <a:pPr marL="342900" lvl="1" indent="-342900"/>
            <a:r>
              <a:rPr lang="en-US" sz="2800" dirty="0" smtClean="0"/>
              <a:t>Inner Strength</a:t>
            </a:r>
          </a:p>
          <a:p>
            <a:pPr marL="342900" lvl="1" indent="-342900"/>
            <a:r>
              <a:rPr lang="en-US" sz="2800" dirty="0" smtClean="0"/>
              <a:t>Peer Relationships</a:t>
            </a:r>
          </a:p>
          <a:p>
            <a:pPr lvl="1"/>
            <a:r>
              <a:rPr lang="en-US" dirty="0" smtClean="0"/>
              <a:t>Parental independence, expansion of social life</a:t>
            </a:r>
          </a:p>
          <a:p>
            <a:pPr lvl="1"/>
            <a:endParaRPr lang="en-US" dirty="0" smtClean="0"/>
          </a:p>
          <a:p>
            <a:pPr lvl="1"/>
            <a:endParaRPr lang="en-US" dirty="0" smtClean="0"/>
          </a:p>
          <a:p>
            <a:pPr marL="580644" lvl="2" indent="-342900">
              <a:buNone/>
            </a:pPr>
            <a:endParaRPr lang="en-US" dirty="0"/>
          </a:p>
        </p:txBody>
      </p:sp>
      <p:sp>
        <p:nvSpPr>
          <p:cNvPr id="2" name="Title 1"/>
          <p:cNvSpPr>
            <a:spLocks noGrp="1"/>
          </p:cNvSpPr>
          <p:nvPr>
            <p:ph type="title"/>
          </p:nvPr>
        </p:nvSpPr>
        <p:spPr/>
        <p:txBody>
          <a:bodyPr/>
          <a:lstStyle/>
          <a:p>
            <a:pPr algn="ctr"/>
            <a:r>
              <a:rPr lang="en-US" dirty="0" smtClean="0"/>
              <a:t>SOCIAL</a:t>
            </a:r>
            <a:endParaRPr lang="en-US"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pPr algn="ctr">
              <a:buNone/>
            </a:pPr>
            <a:r>
              <a:rPr lang="en-US" dirty="0" smtClean="0"/>
              <a:t>MARGARET</a:t>
            </a:r>
          </a:p>
          <a:p>
            <a:r>
              <a:rPr lang="en-US" dirty="0" smtClean="0"/>
              <a:t>Isolation from peers</a:t>
            </a:r>
          </a:p>
          <a:p>
            <a:endParaRPr lang="en-US" dirty="0" smtClean="0"/>
          </a:p>
          <a:p>
            <a:r>
              <a:rPr lang="en-US" dirty="0" smtClean="0"/>
              <a:t>Insecurities about weight</a:t>
            </a:r>
          </a:p>
          <a:p>
            <a:endParaRPr lang="en-US" dirty="0"/>
          </a:p>
          <a:p>
            <a:endParaRPr lang="en-US" dirty="0" smtClean="0"/>
          </a:p>
        </p:txBody>
      </p:sp>
      <p:sp>
        <p:nvSpPr>
          <p:cNvPr id="4" name="Content Placeholder 3"/>
          <p:cNvSpPr>
            <a:spLocks noGrp="1"/>
          </p:cNvSpPr>
          <p:nvPr>
            <p:ph sz="half" idx="2"/>
          </p:nvPr>
        </p:nvSpPr>
        <p:spPr/>
        <p:txBody>
          <a:bodyPr/>
          <a:lstStyle/>
          <a:p>
            <a:pPr algn="ctr">
              <a:buNone/>
            </a:pPr>
            <a:r>
              <a:rPr lang="en-US" dirty="0" smtClean="0"/>
              <a:t>FACTS</a:t>
            </a:r>
          </a:p>
          <a:p>
            <a:r>
              <a:rPr lang="en-US" dirty="0" smtClean="0"/>
              <a:t>Sensitive to criticism</a:t>
            </a:r>
          </a:p>
          <a:p>
            <a:pPr>
              <a:buNone/>
            </a:pPr>
            <a:endParaRPr lang="en-US" dirty="0" smtClean="0"/>
          </a:p>
          <a:p>
            <a:r>
              <a:rPr lang="en-US" dirty="0" smtClean="0"/>
              <a:t>Depression</a:t>
            </a:r>
          </a:p>
          <a:p>
            <a:pPr>
              <a:buNone/>
            </a:pPr>
            <a:endParaRPr lang="en-US" dirty="0" smtClean="0"/>
          </a:p>
          <a:p>
            <a:r>
              <a:rPr lang="en-US" dirty="0" smtClean="0"/>
              <a:t>Changes in brain</a:t>
            </a:r>
          </a:p>
          <a:p>
            <a:endParaRPr lang="en-US" dirty="0" smtClean="0"/>
          </a:p>
          <a:p>
            <a:r>
              <a:rPr lang="en-US" dirty="0" smtClean="0"/>
              <a:t>Hormones</a:t>
            </a:r>
          </a:p>
          <a:p>
            <a:endParaRPr lang="en-US" dirty="0" smtClean="0"/>
          </a:p>
        </p:txBody>
      </p:sp>
      <p:sp>
        <p:nvSpPr>
          <p:cNvPr id="2" name="Title 1"/>
          <p:cNvSpPr>
            <a:spLocks noGrp="1"/>
          </p:cNvSpPr>
          <p:nvPr>
            <p:ph type="title"/>
          </p:nvPr>
        </p:nvSpPr>
        <p:spPr/>
        <p:txBody>
          <a:bodyPr/>
          <a:lstStyle/>
          <a:p>
            <a:r>
              <a:rPr lang="en-US" dirty="0" smtClean="0"/>
              <a:t>PSYCHOLOGICAL</a:t>
            </a:r>
            <a:endParaRPr lang="en-US" dirty="0"/>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1250</TotalTime>
  <Words>2119</Words>
  <Application>Microsoft Office PowerPoint</Application>
  <PresentationFormat>On-screen Show (4:3)</PresentationFormat>
  <Paragraphs>170</Paragraphs>
  <Slides>16</Slides>
  <Notes>12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Faces of Adolescence: Self-Portrait</vt:lpstr>
      <vt:lpstr>What did my adolescence feel like?</vt:lpstr>
      <vt:lpstr>BIOLOGICAL</vt:lpstr>
      <vt:lpstr>SOCIALLY</vt:lpstr>
      <vt:lpstr>PSYCHOLOGICALLY</vt:lpstr>
      <vt:lpstr>Major changes, major impacts, and the facts</vt:lpstr>
      <vt:lpstr>BIOLOGICAL</vt:lpstr>
      <vt:lpstr>SOCIAL</vt:lpstr>
      <vt:lpstr>PSYCHOLOGICAL</vt:lpstr>
      <vt:lpstr>Gender differences</vt:lpstr>
      <vt:lpstr>BIOLOGICAL</vt:lpstr>
      <vt:lpstr>SOCIAL</vt:lpstr>
      <vt:lpstr>PSYCHOLOGICAL</vt:lpstr>
      <vt:lpstr>LEARNING TEAM PERSPECTIVE</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Chandreyee</dc:creator>
  <cp:lastModifiedBy>Chandreyee</cp:lastModifiedBy>
  <cp:revision>117</cp:revision>
  <dcterms:created xsi:type="dcterms:W3CDTF">2014-10-13T05:21:23Z</dcterms:created>
  <dcterms:modified xsi:type="dcterms:W3CDTF">2014-10-14T02:16:21Z</dcterms:modified>
</cp:coreProperties>
</file>