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60" r:id="rId2"/>
    <p:sldId id="262" r:id="rId3"/>
    <p:sldId id="259" r:id="rId4"/>
    <p:sldId id="258" r:id="rId5"/>
    <p:sldId id="263" r:id="rId6"/>
    <p:sldId id="265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50" autoAdjust="0"/>
  </p:normalViewPr>
  <p:slideViewPr>
    <p:cSldViewPr>
      <p:cViewPr varScale="1">
        <p:scale>
          <a:sx n="75" d="100"/>
          <a:sy n="75" d="100"/>
        </p:scale>
        <p:origin x="-100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Reactions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Don't know</c:v>
                </c:pt>
                <c:pt idx="1">
                  <c:v>Adoption</c:v>
                </c:pt>
                <c:pt idx="2">
                  <c:v>Personal Exp.</c:v>
                </c:pt>
                <c:pt idx="3">
                  <c:v>Sibling</c:v>
                </c:pt>
                <c:pt idx="4">
                  <c:v>Abandonment</c:v>
                </c:pt>
                <c:pt idx="5">
                  <c:v>Dysfunctional Fam.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</c:ser>
      </c:pie3DChart>
      <c:spPr>
        <a:noFill/>
        <a:ln w="25400">
          <a:noFill/>
        </a:ln>
      </c:spPr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scatterChart>
        <c:scatterStyle val="lineMarker"/>
        <c:ser>
          <c:idx val="0"/>
          <c:order val="0"/>
          <c:tx>
            <c:strRef>
              <c:f>Sheet1!$B$1</c:f>
              <c:strCache>
                <c:ptCount val="1"/>
                <c:pt idx="0">
                  <c:v>Point In Time</c:v>
                </c:pt>
              </c:strCache>
            </c:strRef>
          </c:tx>
          <c:xVal>
            <c:numRef>
              <c:f>Sheet1!$A$2:$A$13</c:f>
              <c:numCache>
                <c:formatCode>General</c:formatCode>
                <c:ptCount val="12"/>
                <c:pt idx="0">
                  <c:v>2009</c:v>
                </c:pt>
                <c:pt idx="1">
                  <c:v>2009</c:v>
                </c:pt>
                <c:pt idx="2">
                  <c:v>2007</c:v>
                </c:pt>
                <c:pt idx="3">
                  <c:v>2006</c:v>
                </c:pt>
                <c:pt idx="4">
                  <c:v>2005</c:v>
                </c:pt>
                <c:pt idx="5">
                  <c:v>2004</c:v>
                </c:pt>
                <c:pt idx="6">
                  <c:v>2003</c:v>
                </c:pt>
                <c:pt idx="7">
                  <c:v>2002</c:v>
                </c:pt>
                <c:pt idx="8">
                  <c:v>2001</c:v>
                </c:pt>
                <c:pt idx="9">
                  <c:v>2000</c:v>
                </c:pt>
                <c:pt idx="10">
                  <c:v>1999</c:v>
                </c:pt>
                <c:pt idx="11">
                  <c:v>1998</c:v>
                </c:pt>
              </c:numCache>
            </c:numRef>
          </c:xVal>
          <c:yVal>
            <c:numRef>
              <c:f>Sheet1!$B$2:$B$13</c:f>
              <c:numCache>
                <c:formatCode>General</c:formatCode>
                <c:ptCount val="12"/>
                <c:pt idx="0">
                  <c:v>2324</c:v>
                </c:pt>
                <c:pt idx="1">
                  <c:v>2266</c:v>
                </c:pt>
                <c:pt idx="2">
                  <c:v>2051</c:v>
                </c:pt>
                <c:pt idx="3">
                  <c:v>2029</c:v>
                </c:pt>
                <c:pt idx="4">
                  <c:v>1896</c:v>
                </c:pt>
                <c:pt idx="5">
                  <c:v>1997</c:v>
                </c:pt>
                <c:pt idx="6">
                  <c:v>2085</c:v>
                </c:pt>
                <c:pt idx="7">
                  <c:v>2226</c:v>
                </c:pt>
                <c:pt idx="8">
                  <c:v>2386</c:v>
                </c:pt>
                <c:pt idx="9">
                  <c:v>2699</c:v>
                </c:pt>
                <c:pt idx="10">
                  <c:v>2661</c:v>
                </c:pt>
                <c:pt idx="11">
                  <c:v>2695</c:v>
                </c:pt>
              </c:numCache>
            </c:numRef>
          </c:y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Annual Total</c:v>
                </c:pt>
              </c:strCache>
            </c:strRef>
          </c:tx>
          <c:xVal>
            <c:numRef>
              <c:f>Sheet1!$A$2:$A$13</c:f>
              <c:numCache>
                <c:formatCode>General</c:formatCode>
                <c:ptCount val="12"/>
                <c:pt idx="0">
                  <c:v>2009</c:v>
                </c:pt>
                <c:pt idx="1">
                  <c:v>2009</c:v>
                </c:pt>
                <c:pt idx="2">
                  <c:v>2007</c:v>
                </c:pt>
                <c:pt idx="3">
                  <c:v>2006</c:v>
                </c:pt>
                <c:pt idx="4">
                  <c:v>2005</c:v>
                </c:pt>
                <c:pt idx="5">
                  <c:v>2004</c:v>
                </c:pt>
                <c:pt idx="6">
                  <c:v>2003</c:v>
                </c:pt>
                <c:pt idx="7">
                  <c:v>2002</c:v>
                </c:pt>
                <c:pt idx="8">
                  <c:v>2001</c:v>
                </c:pt>
                <c:pt idx="9">
                  <c:v>2000</c:v>
                </c:pt>
                <c:pt idx="10">
                  <c:v>1999</c:v>
                </c:pt>
                <c:pt idx="11">
                  <c:v>1998</c:v>
                </c:pt>
              </c:numCache>
            </c:numRef>
          </c:xVal>
          <c:yVal>
            <c:numRef>
              <c:f>Sheet1!$C$2:$C$13</c:f>
              <c:numCache>
                <c:formatCode>General</c:formatCode>
                <c:ptCount val="12"/>
                <c:pt idx="0">
                  <c:v>4705</c:v>
                </c:pt>
                <c:pt idx="1">
                  <c:v>4708</c:v>
                </c:pt>
                <c:pt idx="2">
                  <c:v>4353</c:v>
                </c:pt>
                <c:pt idx="3">
                  <c:v>3875</c:v>
                </c:pt>
                <c:pt idx="4">
                  <c:v>3680</c:v>
                </c:pt>
                <c:pt idx="5">
                  <c:v>3781</c:v>
                </c:pt>
                <c:pt idx="6">
                  <c:v>3760</c:v>
                </c:pt>
                <c:pt idx="7">
                  <c:v>3860</c:v>
                </c:pt>
                <c:pt idx="8">
                  <c:v>4040</c:v>
                </c:pt>
                <c:pt idx="9">
                  <c:v>4263</c:v>
                </c:pt>
                <c:pt idx="10">
                  <c:v>4401</c:v>
                </c:pt>
                <c:pt idx="11">
                  <c:v>4532</c:v>
                </c:pt>
              </c:numCache>
            </c:numRef>
          </c:yVal>
        </c:ser>
        <c:axId val="57154944"/>
        <c:axId val="57156736"/>
      </c:scatterChart>
      <c:valAx>
        <c:axId val="57154944"/>
        <c:scaling>
          <c:orientation val="minMax"/>
        </c:scaling>
        <c:axPos val="b"/>
        <c:numFmt formatCode="General" sourceLinked="1"/>
        <c:tickLblPos val="nextTo"/>
        <c:crossAx val="57156736"/>
        <c:crosses val="autoZero"/>
        <c:crossBetween val="midCat"/>
      </c:valAx>
      <c:valAx>
        <c:axId val="57156736"/>
        <c:scaling>
          <c:orientation val="minMax"/>
        </c:scaling>
        <c:axPos val="l"/>
        <c:majorGridlines/>
        <c:numFmt formatCode="General" sourceLinked="1"/>
        <c:tickLblPos val="nextTo"/>
        <c:crossAx val="5715494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80802259887005579"/>
          <c:y val="0.50103005276379364"/>
          <c:w val="0.19197740112994371"/>
          <c:h val="0.17793967924925966"/>
        </c:manualLayout>
      </c:layout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C328E4-C20D-4E1D-8E28-1728140946D8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72789-5697-490F-964C-DA657B02F1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DV (Domestic Violence)</a:t>
            </a:r>
            <a:r>
              <a:rPr lang="en-US" baseline="0" dirty="0" smtClean="0"/>
              <a:t>; Fiscal Year: October to October as one calendar year for DCFS stats.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672789-5697-490F-964C-DA657B02F14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1998: 2696 PIT, 4532 AT;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672789-5697-490F-964C-DA657B02F14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65FB946-8C6D-4FEF-9C18-8BB46D6B4D9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FB419D1-9408-43D1-A8F1-1912DBADA0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FB946-8C6D-4FEF-9C18-8BB46D6B4D9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B419D1-9408-43D1-A8F1-1912DBADA0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65FB946-8C6D-4FEF-9C18-8BB46D6B4D9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FB419D1-9408-43D1-A8F1-1912DBADA0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FB946-8C6D-4FEF-9C18-8BB46D6B4D9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B419D1-9408-43D1-A8F1-1912DBADA0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65FB946-8C6D-4FEF-9C18-8BB46D6B4D9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FB419D1-9408-43D1-A8F1-1912DBADA0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FB946-8C6D-4FEF-9C18-8BB46D6B4D9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B419D1-9408-43D1-A8F1-1912DBADA0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FB946-8C6D-4FEF-9C18-8BB46D6B4D9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B419D1-9408-43D1-A8F1-1912DBADA0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FB946-8C6D-4FEF-9C18-8BB46D6B4D9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B419D1-9408-43D1-A8F1-1912DBADA0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65FB946-8C6D-4FEF-9C18-8BB46D6B4D9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B419D1-9408-43D1-A8F1-1912DBADA0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FB946-8C6D-4FEF-9C18-8BB46D6B4D9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B419D1-9408-43D1-A8F1-1912DBADA0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FB946-8C6D-4FEF-9C18-8BB46D6B4D9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B419D1-9408-43D1-A8F1-1912DBADA0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65FB946-8C6D-4FEF-9C18-8BB46D6B4D9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FB419D1-9408-43D1-A8F1-1912DBADA0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sdcfs.utah.gov/tal.htm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utahfostercarefoundation.com/" TargetMode="External"/><Relationship Id="rId5" Type="http://schemas.openxmlformats.org/officeDocument/2006/relationships/hyperlink" Target="http://www.clasp.org/admin/site/publications_states/files/0348.pdf" TargetMode="External"/><Relationship Id="rId4" Type="http://schemas.openxmlformats.org/officeDocument/2006/relationships/hyperlink" Target="http://justforyouth.utah.gov/yfc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41000">
              <a:schemeClr val="accent1">
                <a:lumMod val="75000"/>
              </a:schemeClr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/>
              <a:t>FOSTER C.A.R.E.</a:t>
            </a:r>
            <a:endParaRPr lang="en-US" sz="6600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2362200"/>
            <a:ext cx="4038600" cy="3200400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 smtClean="0"/>
              <a:t>Understanding the basics of foster children and reasons why they might be a foster child.</a:t>
            </a:r>
            <a:endParaRPr lang="en-US" sz="4000" dirty="0"/>
          </a:p>
        </p:txBody>
      </p:sp>
      <p:pic>
        <p:nvPicPr>
          <p:cNvPr id="11" name="Picture 10" descr="really dark wave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57793" y="2514600"/>
            <a:ext cx="3184071" cy="3429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953000" y="5715000"/>
            <a:ext cx="11977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gency FB" pitchFamily="34" charset="0"/>
              </a:rPr>
              <a:t>Picture provided by babble.com</a:t>
            </a:r>
            <a:endParaRPr lang="en-US" sz="800" dirty="0"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“Foster Care” </a:t>
            </a:r>
            <a:br>
              <a:rPr lang="en-US" dirty="0" smtClean="0"/>
            </a:br>
            <a:r>
              <a:rPr lang="en-US" dirty="0" smtClean="0"/>
              <a:t>Means…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Text message</a:t>
            </a:r>
          </a:p>
          <a:p>
            <a:r>
              <a:rPr lang="en-US" dirty="0" smtClean="0"/>
              <a:t>Don’t know(7)</a:t>
            </a:r>
          </a:p>
          <a:p>
            <a:r>
              <a:rPr lang="en-US" dirty="0" smtClean="0"/>
              <a:t>Adoption (5)</a:t>
            </a:r>
          </a:p>
          <a:p>
            <a:r>
              <a:rPr lang="en-US" dirty="0" smtClean="0"/>
              <a:t>Personal Experience (3)</a:t>
            </a:r>
          </a:p>
          <a:p>
            <a:r>
              <a:rPr lang="en-US" dirty="0" smtClean="0"/>
              <a:t>Sibling(2)</a:t>
            </a:r>
          </a:p>
          <a:p>
            <a:r>
              <a:rPr lang="en-US" dirty="0" smtClean="0"/>
              <a:t>Abandonment (2) </a:t>
            </a:r>
          </a:p>
          <a:p>
            <a:r>
              <a:rPr lang="en-US" dirty="0" smtClean="0"/>
              <a:t>Dysfunctional</a:t>
            </a:r>
          </a:p>
          <a:p>
            <a:pPr>
              <a:buNone/>
            </a:pPr>
            <a:r>
              <a:rPr lang="en-US" dirty="0" smtClean="0"/>
              <a:t> family (1)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4"/>
          </p:nvPr>
        </p:nvGraphicFramePr>
        <p:xfrm>
          <a:off x="2895600" y="1524000"/>
          <a:ext cx="5334000" cy="5029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2010 Fiscal Year Quick Fact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 the 2010 FY, DCFS received 35,738 complaints of child abuse</a:t>
            </a:r>
          </a:p>
          <a:p>
            <a:r>
              <a:rPr lang="en-US" dirty="0" smtClean="0"/>
              <a:t>Of the 35,738 complaints, 19,808 were investigated; validity of complaints was found  in 8,342 cases.</a:t>
            </a:r>
          </a:p>
          <a:p>
            <a:r>
              <a:rPr lang="en-US" dirty="0" smtClean="0"/>
              <a:t>The most common complaints involve children who witness DV and children who are physically abused.</a:t>
            </a:r>
          </a:p>
          <a:p>
            <a:r>
              <a:rPr lang="en-US" dirty="0" smtClean="0"/>
              <a:t>Substance abuse accounts as a factor in 60%  of children entering foster care.</a:t>
            </a:r>
          </a:p>
          <a:p>
            <a:r>
              <a:rPr lang="en-US" dirty="0" smtClean="0"/>
              <a:t>Neglect accounts for 42% of children taken into states custody.</a:t>
            </a:r>
          </a:p>
          <a:p>
            <a:r>
              <a:rPr lang="en-US" dirty="0" smtClean="0"/>
              <a:t>2,021children of the 8,342 were placed in foster care.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38800" y="6488668"/>
            <a:ext cx="21499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Agency FB" pitchFamily="34" charset="0"/>
              </a:rPr>
              <a:t>Information provided by Utah Department of Human Services</a:t>
            </a:r>
            <a:endParaRPr lang="en-US" sz="800" dirty="0"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676400"/>
          <a:ext cx="8991600" cy="3809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1998-2010 FY placements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5410200"/>
            <a:ext cx="38988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Data Provided by 2009 Annual Report Utah Department of Human Services Child </a:t>
            </a:r>
          </a:p>
          <a:p>
            <a:r>
              <a:rPr lang="en-US" sz="800" dirty="0" smtClean="0"/>
              <a:t>And Family Services. </a:t>
            </a:r>
            <a:endParaRPr lang="en-US" sz="800" dirty="0"/>
          </a:p>
        </p:txBody>
      </p:sp>
      <p:sp>
        <p:nvSpPr>
          <p:cNvPr id="10" name="TextBox 9"/>
          <p:cNvSpPr txBox="1"/>
          <p:nvPr/>
        </p:nvSpPr>
        <p:spPr>
          <a:xfrm>
            <a:off x="7086600" y="6642556"/>
            <a:ext cx="12025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/>
                </a:solidFill>
                <a:latin typeface="Agency FB" pitchFamily="34" charset="0"/>
              </a:rPr>
              <a:t>Picture provided by Babble.com</a:t>
            </a:r>
            <a:endParaRPr lang="en-US" sz="800" dirty="0">
              <a:solidFill>
                <a:schemeClr val="bg1"/>
              </a:solidFill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304800"/>
            <a:ext cx="7239000" cy="54864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outcomes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66800"/>
          <a:ext cx="6629400" cy="44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/>
                <a:gridCol w="1772667"/>
                <a:gridCol w="127533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Reason</a:t>
                      </a:r>
                      <a:r>
                        <a:rPr lang="en-US" baseline="0" dirty="0" smtClean="0"/>
                        <a:t> For Exiting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Percent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Average Months in Custody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Reunification</a:t>
                      </a:r>
                      <a:r>
                        <a:rPr lang="en-US" sz="1600" baseline="0" dirty="0" smtClean="0"/>
                        <a:t> w/ family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44%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Adoption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25%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18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Custody</a:t>
                      </a:r>
                      <a:r>
                        <a:rPr lang="en-US" sz="1600" baseline="0" dirty="0" smtClean="0"/>
                        <a:t> /Guardianship to relative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</a:t>
                      </a:r>
                      <a:r>
                        <a:rPr lang="en-US" sz="1600" baseline="0" dirty="0" smtClean="0"/>
                        <a:t> of Majority/ Emancipation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11%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43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Child ran away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26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Custody to</a:t>
                      </a:r>
                      <a:r>
                        <a:rPr lang="en-US" sz="1600" baseline="0" dirty="0" smtClean="0"/>
                        <a:t> Juvenile Justice Services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16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Custody to</a:t>
                      </a:r>
                      <a:r>
                        <a:rPr lang="en-US" sz="1600" baseline="0" dirty="0" smtClean="0"/>
                        <a:t> Foster parent/other non relative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33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Referred</a:t>
                      </a:r>
                      <a:r>
                        <a:rPr lang="en-US" sz="1600" baseline="0" dirty="0" smtClean="0"/>
                        <a:t> to outside organization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23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Death</a:t>
                      </a:r>
                      <a:r>
                        <a:rPr lang="en-US" sz="1600" baseline="0" dirty="0" smtClean="0"/>
                        <a:t> of Child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17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495800" y="5562600"/>
            <a:ext cx="14830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latin typeface="Agency FB" pitchFamily="34" charset="0"/>
              </a:rPr>
              <a:t>Chart information provided by DCFS</a:t>
            </a:r>
            <a:endParaRPr lang="en-US" sz="900" dirty="0"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Reactions</a:t>
            </a:r>
          </a:p>
          <a:p>
            <a:r>
              <a:rPr lang="en-US" dirty="0" smtClean="0"/>
              <a:t>Victims vs. Culprits</a:t>
            </a:r>
          </a:p>
          <a:p>
            <a:r>
              <a:rPr lang="en-US" dirty="0" smtClean="0"/>
              <a:t>2010 decade high</a:t>
            </a:r>
          </a:p>
          <a:p>
            <a:r>
              <a:rPr lang="en-US" dirty="0" smtClean="0"/>
              <a:t>Positive outcomes of Foster Care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>
                <a:hlinkClick r:id="rId3"/>
              </a:rPr>
              <a:t>http://www.hsdcfs.utah.gov/tal.htm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u="sng" dirty="0" smtClean="0">
                <a:hlinkClick r:id="rId4"/>
              </a:rPr>
              <a:t>http://justforyouth.utah.gov/yfc.htm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u="sng" dirty="0" smtClean="0">
                <a:hlinkClick r:id="rId5"/>
              </a:rPr>
              <a:t>http://www.clasp.org/admin/site/publications_states/files/0348.pdf</a:t>
            </a:r>
            <a:r>
              <a:rPr lang="en-US" dirty="0" smtClean="0"/>
              <a:t> </a:t>
            </a:r>
          </a:p>
          <a:p>
            <a:r>
              <a:rPr lang="en-US" dirty="0" smtClean="0"/>
              <a:t>2009 Annual Report; DCFS</a:t>
            </a:r>
          </a:p>
          <a:p>
            <a:r>
              <a:rPr lang="en-US" dirty="0" smtClean="0">
                <a:hlinkClick r:id="rId6"/>
              </a:rPr>
              <a:t>www.Utahfostercarefoundation.com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867</TotalTime>
  <Words>309</Words>
  <Application>Microsoft Office PowerPoint</Application>
  <PresentationFormat>On-screen Show (4:3)</PresentationFormat>
  <Paragraphs>75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Opulent</vt:lpstr>
      <vt:lpstr>FOSTER C.A.R.E.</vt:lpstr>
      <vt:lpstr>“Foster Care”  Means…</vt:lpstr>
      <vt:lpstr>2010 Fiscal Year Quick Fact</vt:lpstr>
      <vt:lpstr>1998-2010 FY placements</vt:lpstr>
      <vt:lpstr>outcomes</vt:lpstr>
      <vt:lpstr>conclusion</vt:lpstr>
      <vt:lpstr>references</vt:lpstr>
    </vt:vector>
  </TitlesOfParts>
  <Company>American Express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ccook1</dc:creator>
  <cp:lastModifiedBy>chand 2</cp:lastModifiedBy>
  <cp:revision>111</cp:revision>
  <dcterms:created xsi:type="dcterms:W3CDTF">2010-11-03T17:41:26Z</dcterms:created>
  <dcterms:modified xsi:type="dcterms:W3CDTF">2010-11-22T23:44:27Z</dcterms:modified>
</cp:coreProperties>
</file>